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 id="2147483738" r:id="rId2"/>
  </p:sldMasterIdLst>
  <p:notesMasterIdLst>
    <p:notesMasterId r:id="rId22"/>
  </p:notesMasterIdLst>
  <p:sldIdLst>
    <p:sldId id="463" r:id="rId3"/>
    <p:sldId id="272" r:id="rId4"/>
    <p:sldId id="476" r:id="rId5"/>
    <p:sldId id="475" r:id="rId6"/>
    <p:sldId id="329" r:id="rId7"/>
    <p:sldId id="466" r:id="rId8"/>
    <p:sldId id="477" r:id="rId9"/>
    <p:sldId id="472" r:id="rId10"/>
    <p:sldId id="478" r:id="rId11"/>
    <p:sldId id="489" r:id="rId12"/>
    <p:sldId id="484" r:id="rId13"/>
    <p:sldId id="487" r:id="rId14"/>
    <p:sldId id="491" r:id="rId15"/>
    <p:sldId id="453" r:id="rId16"/>
    <p:sldId id="462" r:id="rId17"/>
    <p:sldId id="261" r:id="rId18"/>
    <p:sldId id="409" r:id="rId19"/>
    <p:sldId id="492" r:id="rId20"/>
    <p:sldId id="289" r:id="rId2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88" userDrawn="1">
          <p15:clr>
            <a:srgbClr val="A4A3A4"/>
          </p15:clr>
        </p15:guide>
        <p15:guide id="2" pos="4112"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1C8F"/>
    <a:srgbClr val="17238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247" autoAdjust="0"/>
  </p:normalViewPr>
  <p:slideViewPr>
    <p:cSldViewPr snapToGrid="0">
      <p:cViewPr varScale="1">
        <p:scale>
          <a:sx n="47" d="100"/>
          <a:sy n="47" d="100"/>
        </p:scale>
        <p:origin x="1027" y="43"/>
      </p:cViewPr>
      <p:guideLst>
        <p:guide orient="horz" pos="1888"/>
        <p:guide pos="4112"/>
      </p:guideLst>
    </p:cSldViewPr>
  </p:slideViewPr>
  <p:notesTextViewPr>
    <p:cViewPr>
      <p:scale>
        <a:sx n="1" d="1"/>
        <a:sy n="1" d="1"/>
      </p:scale>
      <p:origin x="0" y="0"/>
    </p:cViewPr>
  </p:notesTextViewPr>
  <p:notesViewPr>
    <p:cSldViewPr snapToGrid="0">
      <p:cViewPr varScale="1">
        <p:scale>
          <a:sx n="45" d="100"/>
          <a:sy n="45" d="100"/>
        </p:scale>
        <p:origin x="2574" y="3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CC67B7-91DA-4BCA-A499-8A326D146289}" type="datetimeFigureOut">
              <a:rPr lang="de-DE" smtClean="0"/>
              <a:t>01.10.2024</a:t>
            </a:fld>
            <a:endParaRPr lang="de-DE"/>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de-DE"/>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1C6710-260C-40AD-990A-C07033195A14}" type="slidenum">
              <a:rPr lang="de-DE" smtClean="0"/>
              <a:t>‹#›</a:t>
            </a:fld>
            <a:endParaRPr lang="de-DE"/>
          </a:p>
        </p:txBody>
      </p:sp>
    </p:spTree>
    <p:extLst>
      <p:ext uri="{BB962C8B-B14F-4D97-AF65-F5344CB8AC3E}">
        <p14:creationId xmlns:p14="http://schemas.microsoft.com/office/powerpoint/2010/main" val="2468312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Text Box 1">
            <a:extLst>
              <a:ext uri="{FF2B5EF4-FFF2-40B4-BE49-F238E27FC236}">
                <a16:creationId xmlns:a16="http://schemas.microsoft.com/office/drawing/2014/main" id="{A16E9CC6-7E80-4B05-9E6D-6F8D8C259825}"/>
              </a:ext>
            </a:extLst>
          </p:cNvPr>
          <p:cNvSpPr txBox="1">
            <a:spLocks noChangeArrowheads="1"/>
          </p:cNvSpPr>
          <p:nvPr/>
        </p:nvSpPr>
        <p:spPr bwMode="auto">
          <a:xfrm>
            <a:off x="-10799763" y="-3916363"/>
            <a:ext cx="18354676" cy="14603413"/>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87000"/>
              </a:lnSpc>
              <a:buClr>
                <a:srgbClr val="000000"/>
              </a:buClr>
              <a:buSzPct val="100000"/>
              <a:buFont typeface="Times New Roman" panose="02020603050405020304" pitchFamily="18" charset="0"/>
              <a:buNone/>
            </a:pPr>
            <a:endParaRPr lang="de-DE" altLang="de-DE"/>
          </a:p>
        </p:txBody>
      </p:sp>
      <p:sp>
        <p:nvSpPr>
          <p:cNvPr id="31747" name="Rectangle 2">
            <a:extLst>
              <a:ext uri="{FF2B5EF4-FFF2-40B4-BE49-F238E27FC236}">
                <a16:creationId xmlns:a16="http://schemas.microsoft.com/office/drawing/2014/main" id="{D6ACB7D9-55A5-421B-823D-583B3E73DA26}"/>
              </a:ext>
            </a:extLst>
          </p:cNvPr>
          <p:cNvSpPr txBox="1">
            <a:spLocks noGrp="1" noChangeArrowheads="1"/>
          </p:cNvSpPr>
          <p:nvPr>
            <p:ph type="body"/>
          </p:nvPr>
        </p:nvSpPr>
        <p:spPr>
          <a:xfrm>
            <a:off x="1169988" y="5086350"/>
            <a:ext cx="5211762" cy="409257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cs-CZ"/>
              <a:t>Kliknutím lze upravit styl.</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069480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18148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682310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a:t>Klepnutím lze upravit styl předlohy nadpisů.</a:t>
            </a:r>
            <a:endParaRPr lang="en-US" dirty="0"/>
          </a:p>
        </p:txBody>
      </p:sp>
      <p:sp>
        <p:nvSpPr>
          <p:cNvPr id="7" name="Rectangle 3"/>
          <p:cNvSpPr>
            <a:spLocks noGrp="1" noChangeArrowheads="1"/>
          </p:cNvSpPr>
          <p:nvPr>
            <p:ph idx="1"/>
          </p:nvPr>
        </p:nvSpPr>
        <p:spPr bwMode="gray">
          <a:xfrm>
            <a:off x="1104901" y="1258888"/>
            <a:ext cx="10655300" cy="4618037"/>
          </a:xfrm>
          <a:prstGeom prst="rect">
            <a:avLst/>
          </a:prstGeom>
          <a:noFill/>
          <a:ln w="9525">
            <a:noFill/>
            <a:miter lim="800000"/>
            <a:headEnd/>
            <a:tailEnd/>
          </a:ln>
        </p:spPr>
        <p:txBody>
          <a:bodyPr/>
          <a:lstStyle>
            <a:lvl1pPr>
              <a:defRPr lang="de-DE" sz="1400" b="0" dirty="0" smtClean="0">
                <a:solidFill>
                  <a:schemeClr val="tx1"/>
                </a:solidFill>
                <a:latin typeface="+mn-lt"/>
                <a:ea typeface="+mn-ea"/>
                <a:cs typeface="+mn-cs"/>
              </a:defRPr>
            </a:lvl1pPr>
          </a:lstStyle>
          <a:p>
            <a:pPr lvl="0"/>
            <a:r>
              <a:rPr lang="cs-CZ" noProof="0"/>
              <a:t>Klepnutím lze upravit styly předlohy textu.</a:t>
            </a:r>
          </a:p>
        </p:txBody>
      </p:sp>
      <p:sp>
        <p:nvSpPr>
          <p:cNvPr id="4" name="Datumsplatzhalter 3">
            <a:extLst>
              <a:ext uri="{FF2B5EF4-FFF2-40B4-BE49-F238E27FC236}">
                <a16:creationId xmlns:a16="http://schemas.microsoft.com/office/drawing/2014/main" id="{D1BADFDA-2168-472D-95AF-FBCCD820BAAA}"/>
              </a:ext>
            </a:extLst>
          </p:cNvPr>
          <p:cNvSpPr>
            <a:spLocks noGrp="1"/>
          </p:cNvSpPr>
          <p:nvPr>
            <p:ph type="dt" sz="half" idx="10"/>
          </p:nvPr>
        </p:nvSpPr>
        <p:spPr/>
        <p:txBody>
          <a:bodyPr wrap="square" numCol="1" anchorCtr="0" compatLnSpc="1">
            <a:prstTxWarp prst="textNoShape">
              <a:avLst/>
            </a:prstTxWarp>
          </a:bodyPr>
          <a:lstStyle>
            <a:lvl1pPr>
              <a:defRPr>
                <a:solidFill>
                  <a:srgbClr val="898989"/>
                </a:solidFill>
                <a:ea typeface="Arial" charset="0"/>
              </a:defRPr>
            </a:lvl1pPr>
          </a:lstStyle>
          <a:p>
            <a:pPr>
              <a:defRPr/>
            </a:pPr>
            <a:r>
              <a:rPr lang="cs-CZ"/>
              <a:t>Tuttlingen, 27 September 2010</a:t>
            </a:r>
            <a:endParaRPr lang="en-US"/>
          </a:p>
        </p:txBody>
      </p:sp>
      <p:sp>
        <p:nvSpPr>
          <p:cNvPr id="5" name="Fußzeilenplatzhalter 4">
            <a:extLst>
              <a:ext uri="{FF2B5EF4-FFF2-40B4-BE49-F238E27FC236}">
                <a16:creationId xmlns:a16="http://schemas.microsoft.com/office/drawing/2014/main" id="{B4940A58-9C51-48BA-B752-E993077B08CA}"/>
              </a:ext>
            </a:extLst>
          </p:cNvPr>
          <p:cNvSpPr>
            <a:spLocks noGrp="1"/>
          </p:cNvSpPr>
          <p:nvPr>
            <p:ph type="ftr" sz="quarter" idx="11"/>
          </p:nvPr>
        </p:nvSpPr>
        <p:spPr/>
        <p:txBody>
          <a:bodyPr/>
          <a:lstStyle>
            <a:lvl1pPr algn="l">
              <a:defRPr sz="1200">
                <a:solidFill>
                  <a:schemeClr val="tx1"/>
                </a:solidFill>
              </a:defRPr>
            </a:lvl1pPr>
          </a:lstStyle>
          <a:p>
            <a:pPr>
              <a:defRPr/>
            </a:pPr>
            <a:endParaRPr lang="en-US"/>
          </a:p>
        </p:txBody>
      </p:sp>
      <p:sp>
        <p:nvSpPr>
          <p:cNvPr id="6" name="Foliennummernplatzhalter 5">
            <a:extLst>
              <a:ext uri="{FF2B5EF4-FFF2-40B4-BE49-F238E27FC236}">
                <a16:creationId xmlns:a16="http://schemas.microsoft.com/office/drawing/2014/main" id="{3EFADC15-C4A4-4C5D-9D88-A337674F96CB}"/>
              </a:ext>
            </a:extLst>
          </p:cNvPr>
          <p:cNvSpPr>
            <a:spLocks noGrp="1"/>
          </p:cNvSpPr>
          <p:nvPr>
            <p:ph type="sldNum" sz="quarter" idx="12"/>
          </p:nvPr>
        </p:nvSpPr>
        <p:spPr/>
        <p:txBody>
          <a:bodyPr/>
          <a:lstStyle>
            <a:lvl1pPr>
              <a:defRPr smtClean="0"/>
            </a:lvl1pPr>
          </a:lstStyle>
          <a:p>
            <a:pPr>
              <a:defRPr/>
            </a:pPr>
            <a:r>
              <a:rPr lang="en-US" altLang="cs-CZ"/>
              <a:t>Seite </a:t>
            </a:r>
            <a:fld id="{B0D9B0B4-CB17-4F62-AFDD-D8AE147135F2}" type="slidenum">
              <a:rPr lang="en-US" altLang="cs-CZ"/>
              <a:pPr>
                <a:defRPr/>
              </a:pPr>
              <a:t>‹#›</a:t>
            </a:fld>
            <a:endParaRPr lang="en-US" altLang="cs-CZ"/>
          </a:p>
        </p:txBody>
      </p:sp>
    </p:spTree>
    <p:extLst>
      <p:ext uri="{BB962C8B-B14F-4D97-AF65-F5344CB8AC3E}">
        <p14:creationId xmlns:p14="http://schemas.microsoft.com/office/powerpoint/2010/main" val="21029217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6843E2C6-1EA6-46EE-8CF1-819FB4AC562D}" type="datetimeFigureOut">
              <a:rPr lang="de-DE" smtClean="0"/>
              <a:t>01.10.2024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A6821C8A-B858-4918-A81B-814D7637156A}" type="slidenum">
              <a:rPr lang="de-DE" smtClean="0"/>
              <a:t>‹#›</a:t>
            </a:fld>
            <a:endParaRPr lang="de-DE"/>
          </a:p>
        </p:txBody>
      </p:sp>
    </p:spTree>
    <p:extLst>
      <p:ext uri="{BB962C8B-B14F-4D97-AF65-F5344CB8AC3E}">
        <p14:creationId xmlns:p14="http://schemas.microsoft.com/office/powerpoint/2010/main" val="27325320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843E2C6-1EA6-46EE-8CF1-819FB4AC562D}" type="datetimeFigureOut">
              <a:rPr lang="de-DE" smtClean="0"/>
              <a:t>01.10.2024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A6821C8A-B858-4918-A81B-814D7637156A}" type="slidenum">
              <a:rPr lang="de-DE" smtClean="0"/>
              <a:t>‹#›</a:t>
            </a:fld>
            <a:endParaRPr lang="de-DE"/>
          </a:p>
        </p:txBody>
      </p:sp>
    </p:spTree>
    <p:extLst>
      <p:ext uri="{BB962C8B-B14F-4D97-AF65-F5344CB8AC3E}">
        <p14:creationId xmlns:p14="http://schemas.microsoft.com/office/powerpoint/2010/main" val="40904924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cs-CZ"/>
              <a:t>Kliknutím lze upravit styl.</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6843E2C6-1EA6-46EE-8CF1-819FB4AC562D}" type="datetimeFigureOut">
              <a:rPr lang="de-DE" smtClean="0"/>
              <a:t>01.10.2024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A6821C8A-B858-4918-A81B-814D7637156A}" type="slidenum">
              <a:rPr lang="de-DE" smtClean="0"/>
              <a:t>‹#›</a:t>
            </a:fld>
            <a:endParaRPr lang="de-DE"/>
          </a:p>
        </p:txBody>
      </p:sp>
    </p:spTree>
    <p:extLst>
      <p:ext uri="{BB962C8B-B14F-4D97-AF65-F5344CB8AC3E}">
        <p14:creationId xmlns:p14="http://schemas.microsoft.com/office/powerpoint/2010/main" val="35105348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6843E2C6-1EA6-46EE-8CF1-819FB4AC562D}" type="datetimeFigureOut">
              <a:rPr lang="de-DE" smtClean="0"/>
              <a:t>01.10.2024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A6821C8A-B858-4918-A81B-814D7637156A}" type="slidenum">
              <a:rPr lang="de-DE" smtClean="0"/>
              <a:t>‹#›</a:t>
            </a:fld>
            <a:endParaRPr lang="de-DE"/>
          </a:p>
        </p:txBody>
      </p:sp>
    </p:spTree>
    <p:extLst>
      <p:ext uri="{BB962C8B-B14F-4D97-AF65-F5344CB8AC3E}">
        <p14:creationId xmlns:p14="http://schemas.microsoft.com/office/powerpoint/2010/main" val="3449517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cs-CZ"/>
              <a:t>Kliknutím lze upravit styl.</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6843E2C6-1EA6-46EE-8CF1-819FB4AC562D}" type="datetimeFigureOut">
              <a:rPr lang="de-DE" smtClean="0"/>
              <a:t>01.10.2024</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A6821C8A-B858-4918-A81B-814D7637156A}" type="slidenum">
              <a:rPr lang="de-DE" smtClean="0"/>
              <a:t>‹#›</a:t>
            </a:fld>
            <a:endParaRPr lang="de-DE"/>
          </a:p>
        </p:txBody>
      </p:sp>
    </p:spTree>
    <p:extLst>
      <p:ext uri="{BB962C8B-B14F-4D97-AF65-F5344CB8AC3E}">
        <p14:creationId xmlns:p14="http://schemas.microsoft.com/office/powerpoint/2010/main" val="38783782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6843E2C6-1EA6-46EE-8CF1-819FB4AC562D}" type="datetimeFigureOut">
              <a:rPr lang="de-DE" smtClean="0"/>
              <a:t>01.10.2024</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A6821C8A-B858-4918-A81B-814D7637156A}" type="slidenum">
              <a:rPr lang="de-DE" smtClean="0"/>
              <a:t>‹#›</a:t>
            </a:fld>
            <a:endParaRPr lang="de-DE"/>
          </a:p>
        </p:txBody>
      </p:sp>
    </p:spTree>
    <p:extLst>
      <p:ext uri="{BB962C8B-B14F-4D97-AF65-F5344CB8AC3E}">
        <p14:creationId xmlns:p14="http://schemas.microsoft.com/office/powerpoint/2010/main" val="38808904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43E2C6-1EA6-46EE-8CF1-819FB4AC562D}" type="datetimeFigureOut">
              <a:rPr lang="de-DE" smtClean="0"/>
              <a:t>01.10.2024</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A6821C8A-B858-4918-A81B-814D7637156A}" type="slidenum">
              <a:rPr lang="de-DE" smtClean="0"/>
              <a:t>‹#›</a:t>
            </a:fld>
            <a:endParaRPr lang="de-DE"/>
          </a:p>
        </p:txBody>
      </p:sp>
    </p:spTree>
    <p:extLst>
      <p:ext uri="{BB962C8B-B14F-4D97-AF65-F5344CB8AC3E}">
        <p14:creationId xmlns:p14="http://schemas.microsoft.com/office/powerpoint/2010/main" val="1432316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8482905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6843E2C6-1EA6-46EE-8CF1-819FB4AC562D}" type="datetimeFigureOut">
              <a:rPr lang="de-DE" smtClean="0"/>
              <a:t>01.10.2024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A6821C8A-B858-4918-A81B-814D7637156A}" type="slidenum">
              <a:rPr lang="de-DE" smtClean="0"/>
              <a:t>‹#›</a:t>
            </a:fld>
            <a:endParaRPr lang="de-DE"/>
          </a:p>
        </p:txBody>
      </p:sp>
    </p:spTree>
    <p:extLst>
      <p:ext uri="{BB962C8B-B14F-4D97-AF65-F5344CB8AC3E}">
        <p14:creationId xmlns:p14="http://schemas.microsoft.com/office/powerpoint/2010/main" val="794596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6843E2C6-1EA6-46EE-8CF1-819FB4AC562D}" type="datetimeFigureOut">
              <a:rPr lang="de-DE" smtClean="0"/>
              <a:t>01.10.2024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A6821C8A-B858-4918-A81B-814D7637156A}" type="slidenum">
              <a:rPr lang="de-DE" smtClean="0"/>
              <a:t>‹#›</a:t>
            </a:fld>
            <a:endParaRPr lang="de-DE"/>
          </a:p>
        </p:txBody>
      </p:sp>
    </p:spTree>
    <p:extLst>
      <p:ext uri="{BB962C8B-B14F-4D97-AF65-F5344CB8AC3E}">
        <p14:creationId xmlns:p14="http://schemas.microsoft.com/office/powerpoint/2010/main" val="25553359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843E2C6-1EA6-46EE-8CF1-819FB4AC562D}" type="datetimeFigureOut">
              <a:rPr lang="de-DE" smtClean="0"/>
              <a:t>01.10.2024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A6821C8A-B858-4918-A81B-814D7637156A}" type="slidenum">
              <a:rPr lang="de-DE" smtClean="0"/>
              <a:t>‹#›</a:t>
            </a:fld>
            <a:endParaRPr lang="de-DE"/>
          </a:p>
        </p:txBody>
      </p:sp>
    </p:spTree>
    <p:extLst>
      <p:ext uri="{BB962C8B-B14F-4D97-AF65-F5344CB8AC3E}">
        <p14:creationId xmlns:p14="http://schemas.microsoft.com/office/powerpoint/2010/main" val="12508109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843E2C6-1EA6-46EE-8CF1-819FB4AC562D}" type="datetimeFigureOut">
              <a:rPr lang="de-DE" smtClean="0"/>
              <a:t>01.10.2024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A6821C8A-B858-4918-A81B-814D7637156A}" type="slidenum">
              <a:rPr lang="de-DE" smtClean="0"/>
              <a:t>‹#›</a:t>
            </a:fld>
            <a:endParaRPr lang="de-DE"/>
          </a:p>
        </p:txBody>
      </p:sp>
    </p:spTree>
    <p:extLst>
      <p:ext uri="{BB962C8B-B14F-4D97-AF65-F5344CB8AC3E}">
        <p14:creationId xmlns:p14="http://schemas.microsoft.com/office/powerpoint/2010/main" val="1014766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cs-CZ"/>
              <a:t>Kliknutím lze upravit styl.</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C764DE79-268F-4C1A-8933-263129D2AF90}" type="datetimeFigureOut">
              <a:rPr lang="en-US" dirty="0"/>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137078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10/1/2024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951548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cs-CZ"/>
              <a:t>Kliknutím lze upravit styl.</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839789"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172201"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10/1/2024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698505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10/1/2024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204223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10/1/2024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08225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C764DE79-268F-4C1A-8933-263129D2AF90}" type="datetimeFigureOut">
              <a:rPr lang="en-US" dirty="0"/>
              <a:t>10/1/2024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85773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C764DE79-268F-4C1A-8933-263129D2AF90}" type="datetimeFigureOut">
              <a:rPr lang="en-US" dirty="0"/>
              <a:t>10/1/2024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830444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10/1/2024</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273186986"/>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5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43E2C6-1EA6-46EE-8CF1-819FB4AC562D}" type="datetimeFigureOut">
              <a:rPr lang="de-DE" smtClean="0"/>
              <a:t>01.10.2024</a:t>
            </a:fld>
            <a:endParaRPr lang="de-D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821C8A-B858-4918-A81B-814D7637156A}" type="slidenum">
              <a:rPr lang="de-DE" smtClean="0"/>
              <a:t>‹#›</a:t>
            </a:fld>
            <a:endParaRPr lang="de-DE"/>
          </a:p>
        </p:txBody>
      </p:sp>
    </p:spTree>
    <p:extLst>
      <p:ext uri="{BB962C8B-B14F-4D97-AF65-F5344CB8AC3E}">
        <p14:creationId xmlns:p14="http://schemas.microsoft.com/office/powerpoint/2010/main" val="974368006"/>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package" Target="../embeddings/Microsoft_Excel_Worksheet.xlsx"/><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D75255-8227-4FCA-A0C7-C1251E8028E1}"/>
              </a:ext>
            </a:extLst>
          </p:cNvPr>
          <p:cNvSpPr>
            <a:spLocks noGrp="1"/>
          </p:cNvSpPr>
          <p:nvPr>
            <p:ph type="title"/>
          </p:nvPr>
        </p:nvSpPr>
        <p:spPr>
          <a:xfrm>
            <a:off x="838200" y="1262108"/>
            <a:ext cx="10515600" cy="1325563"/>
          </a:xfrm>
        </p:spPr>
        <p:txBody>
          <a:bodyPr>
            <a:normAutofit fontScale="90000"/>
          </a:bodyPr>
          <a:lstStyle/>
          <a:p>
            <a:r>
              <a:rPr lang="cs-CZ" sz="3200" dirty="0">
                <a:solidFill>
                  <a:srgbClr val="171C8F"/>
                </a:solidFill>
                <a:latin typeface="Arial" panose="020B0604020202020204" pitchFamily="34" charset="0"/>
                <a:cs typeface="Arial" panose="020B0604020202020204" pitchFamily="34" charset="0"/>
              </a:rPr>
              <a:t>Opakující se chyby v dezinfekci a sterilizaci žádná novela nevyřeší</a:t>
            </a:r>
            <a:br>
              <a:rPr lang="cs-CZ" sz="3200" dirty="0">
                <a:latin typeface="Arial" panose="020B0604020202020204" pitchFamily="34" charset="0"/>
                <a:cs typeface="Arial" panose="020B0604020202020204" pitchFamily="34" charset="0"/>
              </a:rPr>
            </a:br>
            <a:endParaRPr lang="de-DE" sz="3200" dirty="0">
              <a:solidFill>
                <a:srgbClr val="171C8F"/>
              </a:solidFill>
              <a:latin typeface="Arial" panose="020B0604020202020204" pitchFamily="34" charset="0"/>
              <a:cs typeface="Arial" panose="020B0604020202020204" pitchFamily="34" charset="0"/>
            </a:endParaRPr>
          </a:p>
        </p:txBody>
      </p:sp>
      <p:sp>
        <p:nvSpPr>
          <p:cNvPr id="3" name="Zástupný symbol pro obsah 2">
            <a:extLst>
              <a:ext uri="{FF2B5EF4-FFF2-40B4-BE49-F238E27FC236}">
                <a16:creationId xmlns:a16="http://schemas.microsoft.com/office/drawing/2014/main" id="{0EB7D091-EA98-4AE8-813C-104F63C0F352}"/>
              </a:ext>
            </a:extLst>
          </p:cNvPr>
          <p:cNvSpPr>
            <a:spLocks noGrp="1"/>
          </p:cNvSpPr>
          <p:nvPr>
            <p:ph idx="1"/>
          </p:nvPr>
        </p:nvSpPr>
        <p:spPr>
          <a:xfrm>
            <a:off x="968829" y="1860460"/>
            <a:ext cx="10515600" cy="4351338"/>
          </a:xfrm>
        </p:spPr>
        <p:txBody>
          <a:bodyPr>
            <a:normAutofit fontScale="70000" lnSpcReduction="20000"/>
          </a:bodyPr>
          <a:lstStyle/>
          <a:p>
            <a:pPr marL="0" indent="0">
              <a:buNone/>
            </a:pPr>
            <a:endParaRPr lang="cs-CZ" sz="1800" dirty="0">
              <a:solidFill>
                <a:srgbClr val="171C8F"/>
              </a:solidFill>
              <a:latin typeface="Arial" panose="020B0604020202020204" pitchFamily="34" charset="0"/>
              <a:cs typeface="Arial" panose="020B0604020202020204" pitchFamily="34" charset="0"/>
            </a:endParaRPr>
          </a:p>
          <a:p>
            <a:pPr marL="0" indent="0">
              <a:buNone/>
            </a:pPr>
            <a:endParaRPr lang="cs-CZ" sz="1800" dirty="0">
              <a:solidFill>
                <a:srgbClr val="171C8F"/>
              </a:solidFill>
              <a:latin typeface="Arial" panose="020B0604020202020204" pitchFamily="34" charset="0"/>
              <a:cs typeface="Arial" panose="020B0604020202020204" pitchFamily="34" charset="0"/>
            </a:endParaRPr>
          </a:p>
          <a:p>
            <a:pPr marL="0" indent="0">
              <a:buNone/>
            </a:pPr>
            <a:endParaRPr lang="cs-CZ" sz="1800" dirty="0">
              <a:solidFill>
                <a:srgbClr val="171C8F"/>
              </a:solidFill>
              <a:latin typeface="Arial" panose="020B0604020202020204" pitchFamily="34" charset="0"/>
              <a:cs typeface="Arial" panose="020B0604020202020204" pitchFamily="34" charset="0"/>
            </a:endParaRPr>
          </a:p>
          <a:p>
            <a:pPr marL="0" indent="0">
              <a:buNone/>
            </a:pPr>
            <a:endParaRPr lang="cs-CZ" sz="1800" dirty="0">
              <a:solidFill>
                <a:srgbClr val="171C8F"/>
              </a:solidFill>
              <a:latin typeface="Arial" panose="020B0604020202020204" pitchFamily="34" charset="0"/>
              <a:cs typeface="Arial" panose="020B0604020202020204" pitchFamily="34" charset="0"/>
            </a:endParaRPr>
          </a:p>
          <a:p>
            <a:pPr marL="0" indent="0">
              <a:buNone/>
            </a:pPr>
            <a:r>
              <a:rPr lang="cs-CZ" sz="1800" dirty="0">
                <a:solidFill>
                  <a:srgbClr val="171C8F"/>
                </a:solidFill>
                <a:latin typeface="Arial" panose="020B0604020202020204" pitchFamily="34" charset="0"/>
                <a:cs typeface="Arial" panose="020B0604020202020204" pitchFamily="34" charset="0"/>
              </a:rPr>
              <a:t>                                                  </a:t>
            </a:r>
          </a:p>
          <a:p>
            <a:pPr marL="0" indent="0">
              <a:buNone/>
            </a:pPr>
            <a:endParaRPr lang="cs-CZ" sz="1800" dirty="0">
              <a:solidFill>
                <a:srgbClr val="171C8F"/>
              </a:solidFill>
              <a:latin typeface="Arial" panose="020B0604020202020204" pitchFamily="34" charset="0"/>
              <a:cs typeface="Arial" panose="020B0604020202020204" pitchFamily="34" charset="0"/>
            </a:endParaRPr>
          </a:p>
          <a:p>
            <a:pPr marL="0" indent="0">
              <a:buNone/>
            </a:pPr>
            <a:r>
              <a:rPr lang="cs-CZ" sz="1800" dirty="0">
                <a:solidFill>
                  <a:srgbClr val="171C8F"/>
                </a:solidFill>
                <a:latin typeface="Arial" panose="020B0604020202020204" pitchFamily="34" charset="0"/>
                <a:cs typeface="Arial" panose="020B0604020202020204" pitchFamily="34" charset="0"/>
              </a:rPr>
              <a:t>                                                                       </a:t>
            </a:r>
            <a:r>
              <a:rPr lang="cs-CZ" sz="2600" dirty="0">
                <a:solidFill>
                  <a:srgbClr val="171C8F"/>
                </a:solidFill>
                <a:latin typeface="Arial" panose="020B0604020202020204" pitchFamily="34" charset="0"/>
                <a:cs typeface="Arial" panose="020B0604020202020204" pitchFamily="34" charset="0"/>
              </a:rPr>
              <a:t>RNDr. Jaroslava Zelenková</a:t>
            </a:r>
          </a:p>
          <a:p>
            <a:pPr marL="0" indent="0">
              <a:buNone/>
            </a:pPr>
            <a:r>
              <a:rPr lang="cs-CZ" sz="1800">
                <a:solidFill>
                  <a:srgbClr val="171C8F"/>
                </a:solidFill>
                <a:latin typeface="Arial" panose="020B0604020202020204" pitchFamily="34" charset="0"/>
                <a:cs typeface="Arial" panose="020B0604020202020204" pitchFamily="34" charset="0"/>
              </a:rPr>
              <a:t>                                                                                   IPVZ Praha</a:t>
            </a:r>
            <a:endParaRPr lang="cs-CZ" sz="1800" dirty="0">
              <a:solidFill>
                <a:srgbClr val="171C8F"/>
              </a:solidFill>
              <a:latin typeface="Arial" panose="020B0604020202020204" pitchFamily="34" charset="0"/>
              <a:cs typeface="Arial" panose="020B0604020202020204" pitchFamily="34" charset="0"/>
            </a:endParaRPr>
          </a:p>
          <a:p>
            <a:pPr marL="0" indent="0">
              <a:buNone/>
            </a:pPr>
            <a:endParaRPr lang="cs-CZ" sz="1800" dirty="0">
              <a:solidFill>
                <a:srgbClr val="171C8F"/>
              </a:solidFill>
              <a:latin typeface="Arial" panose="020B0604020202020204" pitchFamily="34" charset="0"/>
              <a:cs typeface="Arial" panose="020B0604020202020204" pitchFamily="34" charset="0"/>
            </a:endParaRPr>
          </a:p>
          <a:p>
            <a:pPr marL="0" indent="0">
              <a:buNone/>
            </a:pPr>
            <a:r>
              <a:rPr lang="cs-CZ" sz="1800" dirty="0">
                <a:solidFill>
                  <a:srgbClr val="171C8F"/>
                </a:solidFill>
                <a:latin typeface="Arial" panose="020B0604020202020204" pitchFamily="34" charset="0"/>
                <a:cs typeface="Arial" panose="020B0604020202020204" pitchFamily="34" charset="0"/>
              </a:rPr>
              <a:t>                                          </a:t>
            </a:r>
          </a:p>
          <a:p>
            <a:pPr marL="0" indent="0">
              <a:buNone/>
            </a:pPr>
            <a:r>
              <a:rPr lang="cs-CZ" sz="1800" dirty="0">
                <a:solidFill>
                  <a:srgbClr val="171C8F"/>
                </a:solidFill>
                <a:latin typeface="Arial" panose="020B0604020202020204" pitchFamily="34" charset="0"/>
                <a:cs typeface="Arial" panose="020B0604020202020204" pitchFamily="34" charset="0"/>
              </a:rPr>
              <a:t>                                                                    M</a:t>
            </a:r>
            <a:r>
              <a:rPr lang="de-DE" sz="1800" dirty="0" err="1">
                <a:solidFill>
                  <a:srgbClr val="171C8F"/>
                </a:solidFill>
                <a:latin typeface="Arial" panose="020B0604020202020204" pitchFamily="34" charset="0"/>
                <a:cs typeface="Arial" panose="020B0604020202020204" pitchFamily="34" charset="0"/>
              </a:rPr>
              <a:t>ezinárodní</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kongres</a:t>
            </a:r>
            <a:r>
              <a:rPr lang="de-DE" sz="1800" dirty="0">
                <a:solidFill>
                  <a:srgbClr val="171C8F"/>
                </a:solidFill>
                <a:latin typeface="Arial" panose="020B0604020202020204" pitchFamily="34" charset="0"/>
                <a:cs typeface="Arial" panose="020B0604020202020204" pitchFamily="34" charset="0"/>
              </a:rPr>
              <a:t> - STERIL.CZ - Brno 202</a:t>
            </a:r>
            <a:r>
              <a:rPr lang="cs-CZ" sz="1800" dirty="0">
                <a:solidFill>
                  <a:srgbClr val="171C8F"/>
                </a:solidFill>
                <a:latin typeface="Arial" panose="020B0604020202020204" pitchFamily="34" charset="0"/>
                <a:cs typeface="Arial" panose="020B0604020202020204" pitchFamily="34" charset="0"/>
              </a:rPr>
              <a:t>4</a:t>
            </a:r>
            <a:endParaRPr lang="de-DE" sz="1800" dirty="0">
              <a:solidFill>
                <a:srgbClr val="171C8F"/>
              </a:solidFill>
              <a:latin typeface="Arial" panose="020B0604020202020204" pitchFamily="34" charset="0"/>
              <a:cs typeface="Arial" panose="020B0604020202020204" pitchFamily="34" charset="0"/>
            </a:endParaRPr>
          </a:p>
          <a:p>
            <a:pPr marL="0" indent="0">
              <a:buNone/>
            </a:pPr>
            <a:r>
              <a:rPr lang="cs-CZ" sz="1800" dirty="0">
                <a:solidFill>
                  <a:srgbClr val="171C8F"/>
                </a:solidFill>
                <a:latin typeface="Arial" panose="020B0604020202020204" pitchFamily="34" charset="0"/>
                <a:cs typeface="Arial" panose="020B0604020202020204" pitchFamily="34" charset="0"/>
              </a:rPr>
              <a:t>                                                                    </a:t>
            </a:r>
            <a:r>
              <a:rPr lang="de-DE" sz="1800" dirty="0">
                <a:solidFill>
                  <a:srgbClr val="171C8F"/>
                </a:solidFill>
                <a:latin typeface="Arial" panose="020B0604020202020204" pitchFamily="34" charset="0"/>
                <a:cs typeface="Arial" panose="020B0604020202020204" pitchFamily="34" charset="0"/>
              </a:rPr>
              <a:t>XVII</a:t>
            </a:r>
            <a:r>
              <a:rPr lang="cs-CZ" sz="1800" dirty="0">
                <a:solidFill>
                  <a:srgbClr val="171C8F"/>
                </a:solidFill>
                <a:latin typeface="Arial" panose="020B0604020202020204" pitchFamily="34" charset="0"/>
                <a:cs typeface="Arial" panose="020B0604020202020204" pitchFamily="34" charset="0"/>
              </a:rPr>
              <a:t>I</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výroční</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konference</a:t>
            </a:r>
            <a:r>
              <a:rPr lang="de-DE" sz="1800" dirty="0">
                <a:solidFill>
                  <a:srgbClr val="171C8F"/>
                </a:solidFill>
                <a:latin typeface="Arial" panose="020B0604020202020204" pitchFamily="34" charset="0"/>
                <a:cs typeface="Arial" panose="020B0604020202020204" pitchFamily="34" charset="0"/>
              </a:rPr>
              <a:t> CSS</a:t>
            </a:r>
            <a:endParaRPr lang="cs-CZ" sz="1800" dirty="0">
              <a:solidFill>
                <a:srgbClr val="171C8F"/>
              </a:solidFill>
              <a:latin typeface="Arial" panose="020B0604020202020204" pitchFamily="34" charset="0"/>
              <a:cs typeface="Arial" panose="020B0604020202020204" pitchFamily="34" charset="0"/>
            </a:endParaRPr>
          </a:p>
          <a:p>
            <a:pPr marL="0" indent="0">
              <a:buNone/>
            </a:pPr>
            <a:r>
              <a:rPr lang="cs-CZ" sz="1800" dirty="0">
                <a:solidFill>
                  <a:srgbClr val="171C8F"/>
                </a:solidFill>
                <a:latin typeface="Arial" panose="020B0604020202020204" pitchFamily="34" charset="0"/>
                <a:cs typeface="Arial" panose="020B0604020202020204" pitchFamily="34" charset="0"/>
              </a:rPr>
              <a:t>                                                                    Brno 1.- 2. 10 2024</a:t>
            </a:r>
          </a:p>
          <a:p>
            <a:pPr marL="0" indent="0">
              <a:buNone/>
            </a:pPr>
            <a:endParaRPr lang="cs-CZ" sz="1800" dirty="0">
              <a:solidFill>
                <a:srgbClr val="171C8F"/>
              </a:solidFill>
              <a:latin typeface="Arial" panose="020B0604020202020204" pitchFamily="34" charset="0"/>
              <a:cs typeface="Arial" panose="020B0604020202020204" pitchFamily="34" charset="0"/>
            </a:endParaRPr>
          </a:p>
          <a:p>
            <a:pPr marL="0" indent="0">
              <a:buNone/>
            </a:pPr>
            <a:r>
              <a:rPr lang="de-DE" sz="1800" dirty="0" err="1">
                <a:solidFill>
                  <a:srgbClr val="171C8F"/>
                </a:solidFill>
              </a:rPr>
              <a:t>Veletrhy</a:t>
            </a:r>
            <a:r>
              <a:rPr lang="de-DE" sz="1800" dirty="0">
                <a:solidFill>
                  <a:srgbClr val="171C8F"/>
                </a:solidFill>
              </a:rPr>
              <a:t> Brno, </a:t>
            </a:r>
            <a:r>
              <a:rPr lang="de-DE" sz="1800" dirty="0" err="1">
                <a:solidFill>
                  <a:srgbClr val="171C8F"/>
                </a:solidFill>
              </a:rPr>
              <a:t>ulice</a:t>
            </a:r>
            <a:r>
              <a:rPr lang="de-DE" sz="1800" dirty="0">
                <a:solidFill>
                  <a:srgbClr val="171C8F"/>
                </a:solidFill>
              </a:rPr>
              <a:t> </a:t>
            </a:r>
            <a:r>
              <a:rPr lang="de-DE" sz="1800" dirty="0" err="1">
                <a:solidFill>
                  <a:srgbClr val="171C8F"/>
                </a:solidFill>
              </a:rPr>
              <a:t>Výstaviště</a:t>
            </a:r>
            <a:r>
              <a:rPr lang="de-DE" sz="1800" dirty="0">
                <a:solidFill>
                  <a:srgbClr val="171C8F"/>
                </a:solidFill>
              </a:rPr>
              <a:t> 405/1</a:t>
            </a:r>
            <a:r>
              <a:rPr lang="cs-CZ" sz="1800" dirty="0">
                <a:solidFill>
                  <a:srgbClr val="171C8F"/>
                </a:solidFill>
              </a:rPr>
              <a:t>, </a:t>
            </a:r>
            <a:r>
              <a:rPr lang="de-DE" sz="1800" dirty="0" err="1">
                <a:solidFill>
                  <a:srgbClr val="171C8F"/>
                </a:solidFill>
              </a:rPr>
              <a:t>pavilon</a:t>
            </a:r>
            <a:r>
              <a:rPr lang="de-DE" sz="1800" dirty="0">
                <a:solidFill>
                  <a:srgbClr val="171C8F"/>
                </a:solidFill>
              </a:rPr>
              <a:t> A, </a:t>
            </a:r>
            <a:r>
              <a:rPr lang="de-DE" sz="1800" dirty="0" err="1">
                <a:solidFill>
                  <a:srgbClr val="171C8F"/>
                </a:solidFill>
              </a:rPr>
              <a:t>sál</a:t>
            </a:r>
            <a:r>
              <a:rPr lang="de-DE" sz="1800" dirty="0">
                <a:solidFill>
                  <a:srgbClr val="171C8F"/>
                </a:solidFill>
              </a:rPr>
              <a:t> </a:t>
            </a:r>
            <a:r>
              <a:rPr lang="de-DE" sz="1800" dirty="0" err="1">
                <a:solidFill>
                  <a:srgbClr val="171C8F"/>
                </a:solidFill>
              </a:rPr>
              <a:t>Morava</a:t>
            </a:r>
            <a:br>
              <a:rPr lang="de-DE" sz="1800" dirty="0">
                <a:solidFill>
                  <a:srgbClr val="171C8F"/>
                </a:solidFill>
              </a:rPr>
            </a:br>
            <a:endParaRPr lang="de-DE" dirty="0">
              <a:solidFill>
                <a:srgbClr val="171C8F"/>
              </a:solidFill>
            </a:endParaRPr>
          </a:p>
        </p:txBody>
      </p:sp>
    </p:spTree>
    <p:extLst>
      <p:ext uri="{BB962C8B-B14F-4D97-AF65-F5344CB8AC3E}">
        <p14:creationId xmlns:p14="http://schemas.microsoft.com/office/powerpoint/2010/main" val="2505643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65B602-DA80-46D3-97A9-5F0C2F33FAF2}"/>
              </a:ext>
            </a:extLst>
          </p:cNvPr>
          <p:cNvSpPr>
            <a:spLocks noGrp="1"/>
          </p:cNvSpPr>
          <p:nvPr>
            <p:ph type="title"/>
          </p:nvPr>
        </p:nvSpPr>
        <p:spPr/>
        <p:txBody>
          <a:bodyPr>
            <a:normAutofit/>
          </a:bodyPr>
          <a:lstStyle/>
          <a:p>
            <a:r>
              <a:rPr lang="cs-CZ" sz="3600" dirty="0">
                <a:solidFill>
                  <a:srgbClr val="171C8F"/>
                </a:solidFill>
                <a:latin typeface="Arial" panose="020B0604020202020204" pitchFamily="34" charset="0"/>
                <a:cs typeface="Arial" panose="020B0604020202020204" pitchFamily="34" charset="0"/>
              </a:rPr>
              <a:t>Dopady nesprávné interpretace v dezinfekci  a sterilizaci</a:t>
            </a:r>
            <a:endParaRPr lang="de-DE" sz="3600" dirty="0">
              <a:solidFill>
                <a:srgbClr val="171C8F"/>
              </a:solidFill>
              <a:latin typeface="Arial" panose="020B0604020202020204" pitchFamily="34" charset="0"/>
              <a:cs typeface="Arial" panose="020B0604020202020204" pitchFamily="34" charset="0"/>
            </a:endParaRPr>
          </a:p>
        </p:txBody>
      </p:sp>
      <p:sp>
        <p:nvSpPr>
          <p:cNvPr id="3" name="Zástupný symbol pro obsah 2">
            <a:extLst>
              <a:ext uri="{FF2B5EF4-FFF2-40B4-BE49-F238E27FC236}">
                <a16:creationId xmlns:a16="http://schemas.microsoft.com/office/drawing/2014/main" id="{C32F54F0-9B16-4423-A5E5-6A6F17CCEEB8}"/>
              </a:ext>
            </a:extLst>
          </p:cNvPr>
          <p:cNvSpPr>
            <a:spLocks noGrp="1"/>
          </p:cNvSpPr>
          <p:nvPr>
            <p:ph idx="1"/>
          </p:nvPr>
        </p:nvSpPr>
        <p:spPr/>
        <p:txBody>
          <a:bodyPr>
            <a:noAutofit/>
          </a:bodyPr>
          <a:lstStyle/>
          <a:p>
            <a:r>
              <a:rPr lang="cs-CZ" sz="1400" dirty="0">
                <a:solidFill>
                  <a:srgbClr val="171C8F"/>
                </a:solidFill>
                <a:latin typeface="Arial" panose="020B0604020202020204" pitchFamily="34" charset="0"/>
                <a:cs typeface="Arial" panose="020B0604020202020204" pitchFamily="34" charset="0"/>
              </a:rPr>
              <a:t>Problém nastává při podání žaloby na poskytovatele zdravotních služeb. Slangové výrazy, pokud je používáme mezi sebou nemusí hned vést k chybě, ale komunikací se přenáší na další zdravotníky a pokud obhajujete pracovní činnosti s nestandardními výrazy, tak je to ke škodě odborné profese. </a:t>
            </a:r>
          </a:p>
          <a:p>
            <a:r>
              <a:rPr lang="cs-CZ" sz="1400" dirty="0">
                <a:solidFill>
                  <a:srgbClr val="17238F"/>
                </a:solidFill>
                <a:latin typeface="Arial" panose="020B0604020202020204" pitchFamily="34" charset="0"/>
                <a:cs typeface="Arial" panose="020B0604020202020204" pitchFamily="34" charset="0"/>
              </a:rPr>
              <a:t>Existuje příčinná souvislost mezi pochybením  v dezinfekci a sterilizaci a vznikem infekce ?</a:t>
            </a:r>
            <a:endParaRPr lang="de-DE" sz="1400" dirty="0">
              <a:solidFill>
                <a:srgbClr val="17238F"/>
              </a:solidFill>
              <a:latin typeface="Arial" panose="020B0604020202020204" pitchFamily="34" charset="0"/>
              <a:cs typeface="Arial" panose="020B0604020202020204" pitchFamily="34" charset="0"/>
            </a:endParaRPr>
          </a:p>
          <a:p>
            <a:pPr marL="0" indent="0">
              <a:buNone/>
            </a:pPr>
            <a:r>
              <a:rPr lang="cs-CZ" sz="1400" b="1" dirty="0">
                <a:latin typeface="Arial" panose="020B0604020202020204" pitchFamily="34" charset="0"/>
                <a:cs typeface="Arial" panose="020B0604020202020204" pitchFamily="34" charset="0"/>
              </a:rPr>
              <a:t> </a:t>
            </a:r>
            <a:r>
              <a:rPr lang="cs-CZ" sz="1400" dirty="0">
                <a:solidFill>
                  <a:srgbClr val="171C8F"/>
                </a:solidFill>
                <a:latin typeface="Arial" panose="020B0604020202020204" pitchFamily="34" charset="0"/>
                <a:cs typeface="Arial" panose="020B0604020202020204" pitchFamily="34" charset="0"/>
              </a:rPr>
              <a:t>Vyjádření k procesu sterilizace</a:t>
            </a:r>
          </a:p>
          <a:p>
            <a:r>
              <a:rPr lang="cs-CZ" sz="1400" dirty="0">
                <a:solidFill>
                  <a:srgbClr val="171C8F"/>
                </a:solidFill>
                <a:latin typeface="Arial" panose="020B0604020202020204" pitchFamily="34" charset="0"/>
                <a:cs typeface="Arial" panose="020B0604020202020204" pitchFamily="34" charset="0"/>
              </a:rPr>
              <a:t>Nástroje se do autoklávu dávají volně na podnose, nejsou zabaleny.</a:t>
            </a:r>
          </a:p>
          <a:p>
            <a:r>
              <a:rPr lang="cs-CZ" sz="1400" dirty="0">
                <a:solidFill>
                  <a:srgbClr val="171C8F"/>
                </a:solidFill>
                <a:latin typeface="Arial" panose="020B0604020202020204" pitchFamily="34" charset="0"/>
                <a:cs typeface="Arial" panose="020B0604020202020204" pitchFamily="34" charset="0"/>
              </a:rPr>
              <a:t>Než začne operační program, se dělají se testy autoklávu, V a BD. test. </a:t>
            </a:r>
          </a:p>
          <a:p>
            <a:r>
              <a:rPr lang="cs-CZ" sz="1400" dirty="0">
                <a:solidFill>
                  <a:srgbClr val="171C8F"/>
                </a:solidFill>
                <a:latin typeface="Arial" panose="020B0604020202020204" pitchFamily="34" charset="0"/>
                <a:cs typeface="Arial" panose="020B0604020202020204" pitchFamily="34" charset="0"/>
              </a:rPr>
              <a:t>Do autoklávu se vkládají </a:t>
            </a:r>
            <a:r>
              <a:rPr lang="cs-CZ" sz="1400" b="1" dirty="0">
                <a:solidFill>
                  <a:srgbClr val="FF0000"/>
                </a:solidFill>
                <a:latin typeface="Arial" panose="020B0604020202020204" pitchFamily="34" charset="0"/>
                <a:cs typeface="Arial" panose="020B0604020202020204" pitchFamily="34" charset="0"/>
              </a:rPr>
              <a:t>indikační proužky</a:t>
            </a:r>
            <a:r>
              <a:rPr lang="cs-CZ" sz="1400" dirty="0">
                <a:solidFill>
                  <a:srgbClr val="171C8F"/>
                </a:solidFill>
                <a:latin typeface="Arial" panose="020B0604020202020204" pitchFamily="34" charset="0"/>
                <a:cs typeface="Arial" panose="020B0604020202020204" pitchFamily="34" charset="0"/>
              </a:rPr>
              <a:t>, pokud je sterilizace v pořádku, proužek změní barvu, to se kontroluje při vyjmutí nástrojů z autoklávu</a:t>
            </a:r>
          </a:p>
          <a:p>
            <a:r>
              <a:rPr lang="cs-CZ" sz="1400" dirty="0">
                <a:solidFill>
                  <a:srgbClr val="171C8F"/>
                </a:solidFill>
                <a:latin typeface="Arial" panose="020B0604020202020204" pitchFamily="34" charset="0"/>
                <a:cs typeface="Arial" panose="020B0604020202020204" pitchFamily="34" charset="0"/>
              </a:rPr>
              <a:t>Po skončení sterilizace by z autoklávu měl vyjet papír o průběhu cyklu s tím, že cyklus proběhl bez závad.</a:t>
            </a:r>
          </a:p>
          <a:p>
            <a:r>
              <a:rPr lang="cs-CZ" sz="1400" dirty="0">
                <a:solidFill>
                  <a:srgbClr val="171C8F"/>
                </a:solidFill>
                <a:latin typeface="Arial" panose="020B0604020202020204" pitchFamily="34" charset="0"/>
                <a:cs typeface="Arial" panose="020B0604020202020204" pitchFamily="34" charset="0"/>
              </a:rPr>
              <a:t>Sterilizace se kontroluje podle </a:t>
            </a:r>
            <a:r>
              <a:rPr lang="cs-CZ" sz="1400" b="1" dirty="0">
                <a:solidFill>
                  <a:srgbClr val="FF0000"/>
                </a:solidFill>
                <a:latin typeface="Arial" panose="020B0604020202020204" pitchFamily="34" charset="0"/>
                <a:cs typeface="Arial" panose="020B0604020202020204" pitchFamily="34" charset="0"/>
              </a:rPr>
              <a:t>sterilizačního proužku</a:t>
            </a:r>
            <a:r>
              <a:rPr lang="cs-CZ" sz="1400" dirty="0">
                <a:solidFill>
                  <a:srgbClr val="171C8F"/>
                </a:solidFill>
                <a:latin typeface="Arial" panose="020B0604020202020204" pitchFamily="34" charset="0"/>
                <a:cs typeface="Arial" panose="020B0604020202020204" pitchFamily="34" charset="0"/>
              </a:rPr>
              <a:t>, pokud by byla špatná barva, pak by nástroje nepoužila.</a:t>
            </a:r>
          </a:p>
          <a:p>
            <a:r>
              <a:rPr lang="cs-CZ" sz="1400" b="1" dirty="0">
                <a:solidFill>
                  <a:srgbClr val="FF0000"/>
                </a:solidFill>
                <a:latin typeface="Arial" panose="020B0604020202020204" pitchFamily="34" charset="0"/>
                <a:cs typeface="Arial" panose="020B0604020202020204" pitchFamily="34" charset="0"/>
              </a:rPr>
              <a:t>Indikační proužky </a:t>
            </a:r>
            <a:r>
              <a:rPr lang="cs-CZ" sz="1400" dirty="0">
                <a:solidFill>
                  <a:srgbClr val="171C8F"/>
                </a:solidFill>
                <a:latin typeface="Arial" panose="020B0604020202020204" pitchFamily="34" charset="0"/>
                <a:cs typeface="Arial" panose="020B0604020202020204" pitchFamily="34" charset="0"/>
              </a:rPr>
              <a:t>zůstávají na podnose, předají se sestře, která proužky nalepí do sterilizačního deníku. Různí výrobce dělají různé indikační proužky, resp. je dělají v různých barvách.</a:t>
            </a:r>
          </a:p>
          <a:p>
            <a:r>
              <a:rPr lang="cs-CZ" sz="1400" dirty="0">
                <a:solidFill>
                  <a:srgbClr val="FF0000"/>
                </a:solidFill>
                <a:latin typeface="Arial" panose="020B0604020202020204" pitchFamily="34" charset="0"/>
                <a:cs typeface="Arial" panose="020B0604020202020204" pitchFamily="34" charset="0"/>
              </a:rPr>
              <a:t>Účinnost sterilizátorů lze dovodit </a:t>
            </a:r>
            <a:r>
              <a:rPr lang="cs-CZ" sz="1400" dirty="0">
                <a:solidFill>
                  <a:srgbClr val="17238F"/>
                </a:solidFill>
                <a:latin typeface="Arial" panose="020B0604020202020204" pitchFamily="34" charset="0"/>
                <a:cs typeface="Arial" panose="020B0604020202020204" pitchFamily="34" charset="0"/>
              </a:rPr>
              <a:t>z dokumentace sterilizační průvodky a posudku, kterou vystavuje orgán ochrany veřejného zdraví, zdravotní ústav nebo autorizovaná osoba. Kontrola probíhá dle stáří sterilizátoru jednou nebo dvakrát ročně.</a:t>
            </a:r>
            <a:endParaRPr lang="de-DE" sz="1400" dirty="0">
              <a:solidFill>
                <a:srgbClr val="171C8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43243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E9D157-1CBB-4C49-B045-FA74E480D626}"/>
              </a:ext>
            </a:extLst>
          </p:cNvPr>
          <p:cNvSpPr>
            <a:spLocks noGrp="1"/>
          </p:cNvSpPr>
          <p:nvPr>
            <p:ph type="title"/>
          </p:nvPr>
        </p:nvSpPr>
        <p:spPr/>
        <p:txBody>
          <a:bodyPr>
            <a:normAutofit/>
          </a:bodyPr>
          <a:lstStyle/>
          <a:p>
            <a:r>
              <a:rPr lang="cs-CZ" sz="3600" dirty="0">
                <a:solidFill>
                  <a:srgbClr val="171C8F"/>
                </a:solidFill>
                <a:latin typeface="Arial" panose="020B0604020202020204" pitchFamily="34" charset="0"/>
                <a:cs typeface="Arial" panose="020B0604020202020204" pitchFamily="34" charset="0"/>
              </a:rPr>
              <a:t>Kontrola účinnosti sterilizačních přístrojů</a:t>
            </a:r>
            <a:endParaRPr lang="de-DE" sz="3600" dirty="0">
              <a:latin typeface="Arial" panose="020B0604020202020204" pitchFamily="34" charset="0"/>
              <a:cs typeface="Arial" panose="020B0604020202020204" pitchFamily="34" charset="0"/>
            </a:endParaRPr>
          </a:p>
        </p:txBody>
      </p:sp>
      <p:sp>
        <p:nvSpPr>
          <p:cNvPr id="3" name="Zástupný symbol pro obsah 2">
            <a:extLst>
              <a:ext uri="{FF2B5EF4-FFF2-40B4-BE49-F238E27FC236}">
                <a16:creationId xmlns:a16="http://schemas.microsoft.com/office/drawing/2014/main" id="{6B19B70B-EE6E-4DC5-AC4A-DA4F53134E3A}"/>
              </a:ext>
            </a:extLst>
          </p:cNvPr>
          <p:cNvSpPr>
            <a:spLocks noGrp="1"/>
          </p:cNvSpPr>
          <p:nvPr>
            <p:ph idx="1"/>
          </p:nvPr>
        </p:nvSpPr>
        <p:spPr/>
        <p:txBody>
          <a:bodyPr>
            <a:normAutofit/>
          </a:bodyPr>
          <a:lstStyle/>
          <a:p>
            <a:pPr marL="0" indent="0">
              <a:buNone/>
            </a:pPr>
            <a:r>
              <a:rPr lang="cs-CZ" sz="1800" dirty="0">
                <a:solidFill>
                  <a:srgbClr val="171C8F"/>
                </a:solidFill>
                <a:latin typeface="Arial" panose="020B0604020202020204" pitchFamily="34" charset="0"/>
                <a:cs typeface="Arial" panose="020B0604020202020204" pitchFamily="34" charset="0"/>
              </a:rPr>
              <a:t>Správný výraz   </a:t>
            </a:r>
          </a:p>
          <a:p>
            <a:r>
              <a:rPr lang="cs-CZ" sz="1800" dirty="0">
                <a:solidFill>
                  <a:srgbClr val="171C8F"/>
                </a:solidFill>
                <a:latin typeface="Arial" panose="020B0604020202020204" pitchFamily="34" charset="0"/>
                <a:cs typeface="Arial" panose="020B0604020202020204" pitchFamily="34" charset="0"/>
              </a:rPr>
              <a:t>PS a ZP bez dutin, </a:t>
            </a:r>
            <a:r>
              <a:rPr lang="cs-CZ" sz="1800" dirty="0" err="1">
                <a:solidFill>
                  <a:srgbClr val="171C8F"/>
                </a:solidFill>
                <a:latin typeface="Arial" panose="020B0604020202020204" pitchFamily="34" charset="0"/>
                <a:cs typeface="Arial" panose="020B0604020202020204" pitchFamily="34" charset="0"/>
              </a:rPr>
              <a:t>přísálová</a:t>
            </a:r>
            <a:r>
              <a:rPr lang="cs-CZ" sz="1800" dirty="0">
                <a:solidFill>
                  <a:srgbClr val="171C8F"/>
                </a:solidFill>
                <a:latin typeface="Arial" panose="020B0604020202020204" pitchFamily="34" charset="0"/>
                <a:cs typeface="Arial" panose="020B0604020202020204" pitchFamily="34" charset="0"/>
              </a:rPr>
              <a:t> sterilizace, metoda </a:t>
            </a:r>
            <a:r>
              <a:rPr lang="cs-CZ" sz="1800" dirty="0" err="1">
                <a:solidFill>
                  <a:srgbClr val="171C8F"/>
                </a:solidFill>
                <a:latin typeface="Arial" panose="020B0604020202020204" pitchFamily="34" charset="0"/>
                <a:cs typeface="Arial" panose="020B0604020202020204" pitchFamily="34" charset="0"/>
              </a:rPr>
              <a:t>flash</a:t>
            </a:r>
            <a:r>
              <a:rPr lang="cs-CZ" sz="1800" dirty="0">
                <a:solidFill>
                  <a:srgbClr val="171C8F"/>
                </a:solidFill>
                <a:latin typeface="Arial" panose="020B0604020202020204" pitchFamily="34" charset="0"/>
                <a:cs typeface="Arial" panose="020B0604020202020204" pitchFamily="34" charset="0"/>
              </a:rPr>
              <a:t> sterilizace</a:t>
            </a:r>
          </a:p>
          <a:p>
            <a:r>
              <a:rPr lang="cs-CZ" sz="1800" dirty="0">
                <a:solidFill>
                  <a:srgbClr val="171C8F"/>
                </a:solidFill>
                <a:latin typeface="Arial" panose="020B0604020202020204" pitchFamily="34" charset="0"/>
                <a:cs typeface="Arial" panose="020B0604020202020204" pitchFamily="34" charset="0"/>
              </a:rPr>
              <a:t> procesový test</a:t>
            </a:r>
          </a:p>
          <a:p>
            <a:r>
              <a:rPr lang="cs-CZ" sz="1800" dirty="0">
                <a:solidFill>
                  <a:srgbClr val="171C8F"/>
                </a:solidFill>
                <a:latin typeface="Arial" panose="020B0604020202020204" pitchFamily="34" charset="0"/>
                <a:cs typeface="Arial" panose="020B0604020202020204" pitchFamily="34" charset="0"/>
              </a:rPr>
              <a:t> chemický test sterilizace</a:t>
            </a:r>
          </a:p>
          <a:p>
            <a:r>
              <a:rPr lang="cs-CZ" sz="1800" dirty="0">
                <a:solidFill>
                  <a:srgbClr val="171C8F"/>
                </a:solidFill>
                <a:latin typeface="Arial" panose="020B0604020202020204" pitchFamily="34" charset="0"/>
                <a:cs typeface="Arial" panose="020B0604020202020204" pitchFamily="34" charset="0"/>
              </a:rPr>
              <a:t>Počet testů pro sterilizační komoru o 1 SJ,</a:t>
            </a:r>
          </a:p>
          <a:p>
            <a:r>
              <a:rPr lang="cs-CZ" sz="1800" dirty="0">
                <a:solidFill>
                  <a:srgbClr val="171C8F"/>
                </a:solidFill>
                <a:latin typeface="Arial" panose="020B0604020202020204" pitchFamily="34" charset="0"/>
                <a:cs typeface="Arial" panose="020B0604020202020204" pitchFamily="34" charset="0"/>
              </a:rPr>
              <a:t> automatické písemné potvrzení průběhu sterilizačního cyklu</a:t>
            </a:r>
          </a:p>
          <a:p>
            <a:r>
              <a:rPr lang="cs-CZ" sz="1800" dirty="0">
                <a:solidFill>
                  <a:srgbClr val="171C8F"/>
                </a:solidFill>
                <a:latin typeface="Arial" panose="020B0604020202020204" pitchFamily="34" charset="0"/>
                <a:cs typeface="Arial" panose="020B0604020202020204" pitchFamily="34" charset="0"/>
              </a:rPr>
              <a:t>vedení dokumentace dle požadavků legislativy, tak by tato výpověď obvykle svědka měla výpovědní hodnotu pro příznivější vývoj  procesu</a:t>
            </a:r>
          </a:p>
          <a:p>
            <a:endParaRPr lang="de-DE" dirty="0"/>
          </a:p>
        </p:txBody>
      </p:sp>
    </p:spTree>
    <p:extLst>
      <p:ext uri="{BB962C8B-B14F-4D97-AF65-F5344CB8AC3E}">
        <p14:creationId xmlns:p14="http://schemas.microsoft.com/office/powerpoint/2010/main" val="4134423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82963A-42A3-4AE4-BDEC-CB509051DFEC}"/>
              </a:ext>
            </a:extLst>
          </p:cNvPr>
          <p:cNvSpPr>
            <a:spLocks noGrp="1"/>
          </p:cNvSpPr>
          <p:nvPr>
            <p:ph type="title"/>
          </p:nvPr>
        </p:nvSpPr>
        <p:spPr>
          <a:xfrm>
            <a:off x="1787435" y="225788"/>
            <a:ext cx="10515600" cy="1325563"/>
          </a:xfrm>
        </p:spPr>
        <p:txBody>
          <a:bodyPr>
            <a:normAutofit/>
          </a:bodyPr>
          <a:lstStyle/>
          <a:p>
            <a:r>
              <a:rPr lang="cs-CZ" sz="3600" dirty="0">
                <a:solidFill>
                  <a:srgbClr val="171C8F"/>
                </a:solidFill>
                <a:latin typeface="Arial" panose="020B0604020202020204" pitchFamily="34" charset="0"/>
                <a:cs typeface="Arial" panose="020B0604020202020204" pitchFamily="34" charset="0"/>
              </a:rPr>
              <a:t>Proces dezinfekce – </a:t>
            </a:r>
            <a:r>
              <a:rPr lang="cs-CZ" sz="1800" dirty="0">
                <a:solidFill>
                  <a:srgbClr val="171C8F"/>
                </a:solidFill>
                <a:latin typeface="Arial" panose="020B0604020202020204" pitchFamily="34" charset="0"/>
                <a:cs typeface="Arial" panose="020B0604020202020204" pitchFamily="34" charset="0"/>
              </a:rPr>
              <a:t>otázka na svědka k ředění, k výběru, dokumentu</a:t>
            </a:r>
            <a:endParaRPr lang="de-DE" sz="1800" dirty="0">
              <a:solidFill>
                <a:srgbClr val="171C8F"/>
              </a:solidFill>
              <a:latin typeface="Arial" panose="020B0604020202020204" pitchFamily="34" charset="0"/>
              <a:cs typeface="Arial" panose="020B0604020202020204" pitchFamily="34" charset="0"/>
            </a:endParaRPr>
          </a:p>
        </p:txBody>
      </p:sp>
      <p:sp>
        <p:nvSpPr>
          <p:cNvPr id="3" name="Zástupný symbol pro obsah 2">
            <a:extLst>
              <a:ext uri="{FF2B5EF4-FFF2-40B4-BE49-F238E27FC236}">
                <a16:creationId xmlns:a16="http://schemas.microsoft.com/office/drawing/2014/main" id="{6CFD9109-7141-4AB8-AA0F-AA62440E59C6}"/>
              </a:ext>
            </a:extLst>
          </p:cNvPr>
          <p:cNvSpPr>
            <a:spLocks noGrp="1"/>
          </p:cNvSpPr>
          <p:nvPr>
            <p:ph idx="1"/>
          </p:nvPr>
        </p:nvSpPr>
        <p:spPr>
          <a:xfrm>
            <a:off x="838200" y="1690688"/>
            <a:ext cx="10515600" cy="4351338"/>
          </a:xfrm>
        </p:spPr>
        <p:txBody>
          <a:bodyPr>
            <a:normAutofit/>
          </a:bodyPr>
          <a:lstStyle/>
          <a:p>
            <a:pPr marL="0" indent="0" algn="just">
              <a:buNone/>
            </a:pPr>
            <a:r>
              <a:rPr lang="cs-CZ" sz="1800" dirty="0">
                <a:solidFill>
                  <a:srgbClr val="FF0000"/>
                </a:solidFill>
                <a:latin typeface="Arial" panose="020B0604020202020204" pitchFamily="34" charset="0"/>
                <a:ea typeface="Times New Roman" panose="02020603050405020304" pitchFamily="18" charset="0"/>
                <a:cs typeface="Arial" panose="020B0604020202020204" pitchFamily="34" charset="0"/>
              </a:rPr>
              <a:t>Dezinfekční roztok připravuje obíhající sestra. Jsou daná pravidla na to, jak se má dezinfekční roztok naředit, je to podle typu nástrojů a jsou na to tabulky dezinfekčních roztoků…Proces začíná mytím pod tekoucí vodou, pak se nástroj vloží do dezinfekce.., vlastně několikrát ????</a:t>
            </a:r>
            <a:endParaRPr lang="cs-CZ" sz="1800" dirty="0">
              <a:solidFill>
                <a:srgbClr val="FF0000"/>
              </a:solidFill>
              <a:latin typeface="Arial" panose="020B0604020202020204" pitchFamily="34" charset="0"/>
              <a:cs typeface="Arial" panose="020B0604020202020204" pitchFamily="34" charset="0"/>
            </a:endParaRPr>
          </a:p>
          <a:p>
            <a:pPr algn="just"/>
            <a:r>
              <a:rPr lang="cs-CZ" sz="1800" dirty="0">
                <a:solidFill>
                  <a:srgbClr val="171C8F"/>
                </a:solidFill>
                <a:latin typeface="Arial" panose="020B0604020202020204" pitchFamily="34" charset="0"/>
                <a:ea typeface="Times New Roman" panose="02020603050405020304" pitchFamily="18" charset="0"/>
                <a:cs typeface="Arial" panose="020B0604020202020204" pitchFamily="34" charset="0"/>
              </a:rPr>
              <a:t>Na přímý dotaz svědek nebyl schopen uvést, zda má žalovaný vypracovaný dezinfekční řád</a:t>
            </a:r>
            <a:r>
              <a:rPr lang="cs-CZ" sz="1800" dirty="0">
                <a:solidFill>
                  <a:srgbClr val="171C8F"/>
                </a:solidFill>
                <a:latin typeface="Arial" panose="020B0604020202020204" pitchFamily="34" charset="0"/>
                <a:ea typeface="Calibri" panose="020F0502020204030204" pitchFamily="34" charset="0"/>
                <a:cs typeface="Arial" panose="020B0604020202020204" pitchFamily="34" charset="0"/>
              </a:rPr>
              <a:t> </a:t>
            </a:r>
            <a:r>
              <a:rPr lang="cs-CZ" sz="1800" dirty="0">
                <a:solidFill>
                  <a:srgbClr val="171C8F"/>
                </a:solidFill>
                <a:latin typeface="Arial" panose="020B0604020202020204" pitchFamily="34" charset="0"/>
                <a:ea typeface="Times New Roman" panose="02020603050405020304" pitchFamily="18" charset="0"/>
                <a:cs typeface="Arial" panose="020B0604020202020204" pitchFamily="34" charset="0"/>
              </a:rPr>
              <a:t>, resp. nebyl schopen se vyjádřit o jaký dokument se má jednat, a jaký je jeho obsah. … Z uvedeného je zřejmé, že místo řádně vypracovaného dezinfekčního řádu, se kterým </a:t>
            </a:r>
            <a:r>
              <a:rPr lang="cs-CZ" sz="1800" b="1" dirty="0">
                <a:solidFill>
                  <a:srgbClr val="FF0000"/>
                </a:solidFill>
                <a:latin typeface="Arial" panose="020B0604020202020204" pitchFamily="34" charset="0"/>
                <a:ea typeface="Times New Roman" panose="02020603050405020304" pitchFamily="18" charset="0"/>
                <a:cs typeface="Arial" panose="020B0604020202020204" pitchFamily="34" charset="0"/>
              </a:rPr>
              <a:t>by byl</a:t>
            </a:r>
            <a:r>
              <a:rPr lang="cs-CZ" sz="1800" b="1" dirty="0">
                <a:solidFill>
                  <a:srgbClr val="171C8F"/>
                </a:solidFill>
                <a:latin typeface="Arial" panose="020B0604020202020204" pitchFamily="34" charset="0"/>
                <a:ea typeface="Times New Roman" panose="02020603050405020304" pitchFamily="18" charset="0"/>
                <a:cs typeface="Arial" panose="020B0604020202020204" pitchFamily="34" charset="0"/>
              </a:rPr>
              <a:t> </a:t>
            </a:r>
            <a:r>
              <a:rPr lang="cs-CZ" sz="1800" dirty="0">
                <a:solidFill>
                  <a:srgbClr val="171C8F"/>
                </a:solidFill>
                <a:latin typeface="Arial" panose="020B0604020202020204" pitchFamily="34" charset="0"/>
                <a:ea typeface="Times New Roman" panose="02020603050405020304" pitchFamily="18" charset="0"/>
                <a:cs typeface="Arial" panose="020B0604020202020204" pitchFamily="34" charset="0"/>
              </a:rPr>
              <a:t>seznámen všechen personál a ve kterém by byla jednoznačná transparentní pravidla pro používání dezinfekčních prostředků, jak to požaduje provozní řád, tak se ve zdravotnickém zařízení žalované  nesystematicky používají různé tabulky dezinfekčních prostředků, aniž by bylo jasně stanoveno, kdo a kdy nese za co odpovědnost.</a:t>
            </a:r>
          </a:p>
          <a:p>
            <a:pPr algn="just">
              <a:buFont typeface="Wingdings" panose="05000000000000000000" pitchFamily="2" charset="2"/>
              <a:buChar char="ü"/>
            </a:pPr>
            <a:r>
              <a:rPr lang="cs-CZ" sz="1800" dirty="0">
                <a:solidFill>
                  <a:srgbClr val="171C8F"/>
                </a:solidFill>
                <a:latin typeface="Arial" panose="020B0604020202020204" pitchFamily="34" charset="0"/>
                <a:ea typeface="Calibri" panose="020F0502020204030204" pitchFamily="34" charset="0"/>
                <a:cs typeface="Arial" panose="020B0604020202020204" pitchFamily="34" charset="0"/>
              </a:rPr>
              <a:t>Dezinfekční řád je součástí provozního řádu a bez toho by OOVZ neschválil PŘ.</a:t>
            </a:r>
          </a:p>
          <a:p>
            <a:pPr algn="just">
              <a:buFont typeface="Wingdings" panose="05000000000000000000" pitchFamily="2" charset="2"/>
              <a:buChar char="ü"/>
            </a:pPr>
            <a:r>
              <a:rPr lang="cs-CZ" sz="1800" dirty="0">
                <a:solidFill>
                  <a:srgbClr val="17238F"/>
                </a:solidFill>
                <a:latin typeface="Arial" panose="020B0604020202020204" pitchFamily="34" charset="0"/>
                <a:cs typeface="Arial" panose="020B0604020202020204" pitchFamily="34" charset="0"/>
              </a:rPr>
              <a:t>Každý výrobce dezinfekce dává garanci na účinnost roztoku, obsluhující personál musí vědět, že pokud je roztok zbarven biologickým materiálem, tak je neúčinný.  Hrubá chyba je při oplachu tekoucí vodou, protože dochází ke kontaminaci okolí, proto se vždy čistí pod hladinou vody a obrácený postup.</a:t>
            </a:r>
            <a:endParaRPr lang="de-DE" sz="1800" dirty="0">
              <a:solidFill>
                <a:srgbClr val="17238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2696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B4F8FD-E2CA-497E-BF81-02CA190A08CA}"/>
              </a:ext>
            </a:extLst>
          </p:cNvPr>
          <p:cNvSpPr>
            <a:spLocks noGrp="1"/>
          </p:cNvSpPr>
          <p:nvPr>
            <p:ph type="title"/>
          </p:nvPr>
        </p:nvSpPr>
        <p:spPr/>
        <p:txBody>
          <a:bodyPr/>
          <a:lstStyle/>
          <a:p>
            <a:r>
              <a:rPr lang="cs-CZ" sz="3600" dirty="0">
                <a:solidFill>
                  <a:srgbClr val="17238F"/>
                </a:solidFill>
                <a:latin typeface="Arial" panose="020B0604020202020204" pitchFamily="34" charset="0"/>
                <a:cs typeface="Arial" panose="020B0604020202020204" pitchFamily="34" charset="0"/>
              </a:rPr>
              <a:t>Dezinfekce a sterilizace v číslech SZD</a:t>
            </a:r>
            <a:br>
              <a:rPr lang="de-DE" dirty="0">
                <a:solidFill>
                  <a:srgbClr val="17238F"/>
                </a:solidFill>
                <a:latin typeface="Arial" panose="020B0604020202020204" pitchFamily="34" charset="0"/>
                <a:cs typeface="Arial" panose="020B0604020202020204" pitchFamily="34" charset="0"/>
              </a:rPr>
            </a:br>
            <a:endParaRPr lang="de-DE" dirty="0"/>
          </a:p>
        </p:txBody>
      </p:sp>
      <p:sp>
        <p:nvSpPr>
          <p:cNvPr id="3" name="Zástupný symbol pro obsah 2">
            <a:extLst>
              <a:ext uri="{FF2B5EF4-FFF2-40B4-BE49-F238E27FC236}">
                <a16:creationId xmlns:a16="http://schemas.microsoft.com/office/drawing/2014/main" id="{8F256273-0691-4EC1-8764-050D6CF356D6}"/>
              </a:ext>
            </a:extLst>
          </p:cNvPr>
          <p:cNvSpPr>
            <a:spLocks noGrp="1"/>
          </p:cNvSpPr>
          <p:nvPr>
            <p:ph idx="1"/>
          </p:nvPr>
        </p:nvSpPr>
        <p:spPr>
          <a:xfrm>
            <a:off x="1200150" y="1027908"/>
            <a:ext cx="10655300" cy="4618037"/>
          </a:xfrm>
        </p:spPr>
        <p:txBody>
          <a:bodyPr/>
          <a:lstStyle/>
          <a:p>
            <a:endParaRPr lang="de-DE" dirty="0"/>
          </a:p>
        </p:txBody>
      </p:sp>
      <p:graphicFrame>
        <p:nvGraphicFramePr>
          <p:cNvPr id="4" name="Objekt 3">
            <a:extLst>
              <a:ext uri="{FF2B5EF4-FFF2-40B4-BE49-F238E27FC236}">
                <a16:creationId xmlns:a16="http://schemas.microsoft.com/office/drawing/2014/main" id="{8CE8381E-22FC-4EF0-BB55-91E66802A554}"/>
              </a:ext>
            </a:extLst>
          </p:cNvPr>
          <p:cNvGraphicFramePr>
            <a:graphicFrameLocks noChangeAspect="1"/>
          </p:cNvGraphicFramePr>
          <p:nvPr>
            <p:extLst>
              <p:ext uri="{D42A27DB-BD31-4B8C-83A1-F6EECF244321}">
                <p14:modId xmlns:p14="http://schemas.microsoft.com/office/powerpoint/2010/main" val="112768228"/>
              </p:ext>
            </p:extLst>
          </p:nvPr>
        </p:nvGraphicFramePr>
        <p:xfrm>
          <a:off x="3674268" y="1074739"/>
          <a:ext cx="4843463" cy="5418137"/>
        </p:xfrm>
        <a:graphic>
          <a:graphicData uri="http://schemas.openxmlformats.org/presentationml/2006/ole">
            <mc:AlternateContent xmlns:mc="http://schemas.openxmlformats.org/markup-compatibility/2006">
              <mc:Choice xmlns:v="urn:schemas-microsoft-com:vml" Requires="v">
                <p:oleObj name="Worksheet" r:id="rId2" imgW="7315200" imgH="8182067" progId="Excel.Sheet.12">
                  <p:embed/>
                </p:oleObj>
              </mc:Choice>
              <mc:Fallback>
                <p:oleObj name="Worksheet" r:id="rId2" imgW="7315200" imgH="8182067" progId="Excel.Sheet.12">
                  <p:embed/>
                  <p:pic>
                    <p:nvPicPr>
                      <p:cNvPr id="0" name=""/>
                      <p:cNvPicPr/>
                      <p:nvPr/>
                    </p:nvPicPr>
                    <p:blipFill>
                      <a:blip r:embed="rId3"/>
                      <a:stretch>
                        <a:fillRect/>
                      </a:stretch>
                    </p:blipFill>
                    <p:spPr>
                      <a:xfrm>
                        <a:off x="3674268" y="1074739"/>
                        <a:ext cx="4843463" cy="5418137"/>
                      </a:xfrm>
                      <a:prstGeom prst="rect">
                        <a:avLst/>
                      </a:prstGeom>
                    </p:spPr>
                  </p:pic>
                </p:oleObj>
              </mc:Fallback>
            </mc:AlternateContent>
          </a:graphicData>
        </a:graphic>
      </p:graphicFrame>
    </p:spTree>
    <p:extLst>
      <p:ext uri="{BB962C8B-B14F-4D97-AF65-F5344CB8AC3E}">
        <p14:creationId xmlns:p14="http://schemas.microsoft.com/office/powerpoint/2010/main" val="11914086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58ED56-8FBC-496D-87C0-ED881256C2FF}"/>
              </a:ext>
            </a:extLst>
          </p:cNvPr>
          <p:cNvSpPr>
            <a:spLocks noGrp="1"/>
          </p:cNvSpPr>
          <p:nvPr>
            <p:ph type="title"/>
          </p:nvPr>
        </p:nvSpPr>
        <p:spPr/>
        <p:txBody>
          <a:bodyPr>
            <a:normAutofit/>
          </a:bodyPr>
          <a:lstStyle/>
          <a:p>
            <a:r>
              <a:rPr lang="cs-CZ" altLang="de-DE" dirty="0">
                <a:solidFill>
                  <a:srgbClr val="171C8F"/>
                </a:solidFill>
                <a:latin typeface="Arial" panose="020B0604020202020204" pitchFamily="34" charset="0"/>
                <a:cs typeface="Arial" panose="020B0604020202020204" pitchFamily="34" charset="0"/>
              </a:rPr>
              <a:t>   </a:t>
            </a:r>
            <a:r>
              <a:rPr lang="cs-CZ" altLang="de-DE" sz="3600" dirty="0">
                <a:solidFill>
                  <a:srgbClr val="171C8F"/>
                </a:solidFill>
                <a:latin typeface="Arial" panose="020B0604020202020204" pitchFamily="34" charset="0"/>
                <a:cs typeface="Arial" panose="020B0604020202020204" pitchFamily="34" charset="0"/>
              </a:rPr>
              <a:t>Porušení standardů v dezinfekci </a:t>
            </a:r>
            <a:br>
              <a:rPr lang="cs-CZ" altLang="de-DE" b="1" dirty="0">
                <a:solidFill>
                  <a:srgbClr val="FF0000"/>
                </a:solidFill>
                <a:cs typeface="Arial" panose="020B0604020202020204" pitchFamily="34" charset="0"/>
              </a:rPr>
            </a:br>
            <a:endParaRPr lang="de-DE" dirty="0"/>
          </a:p>
        </p:txBody>
      </p:sp>
      <p:sp>
        <p:nvSpPr>
          <p:cNvPr id="3" name="Zástupný symbol pro obsah 2">
            <a:extLst>
              <a:ext uri="{FF2B5EF4-FFF2-40B4-BE49-F238E27FC236}">
                <a16:creationId xmlns:a16="http://schemas.microsoft.com/office/drawing/2014/main" id="{59771CC7-CECD-400C-A461-0FC3D1F266F6}"/>
              </a:ext>
            </a:extLst>
          </p:cNvPr>
          <p:cNvSpPr>
            <a:spLocks noGrp="1"/>
          </p:cNvSpPr>
          <p:nvPr>
            <p:ph idx="1"/>
          </p:nvPr>
        </p:nvSpPr>
        <p:spPr>
          <a:xfrm>
            <a:off x="838200" y="1027908"/>
            <a:ext cx="10515600" cy="4351338"/>
          </a:xfrm>
        </p:spPr>
        <p:txBody>
          <a:bodyPr>
            <a:normAutofit/>
          </a:bodyPr>
          <a:lstStyle/>
          <a:p>
            <a:pPr marL="0" lvl="0" indent="0" defTabSz="914400" eaLnBrk="1" fontAlgn="auto" hangingPunct="1">
              <a:lnSpc>
                <a:spcPct val="100000"/>
              </a:lnSpc>
              <a:spcBef>
                <a:spcPts val="0"/>
              </a:spcBef>
              <a:spcAft>
                <a:spcPts val="0"/>
              </a:spcAft>
              <a:buNone/>
            </a:pPr>
            <a:r>
              <a:rPr lang="cs-CZ" sz="1800" dirty="0">
                <a:solidFill>
                  <a:srgbClr val="171C8F"/>
                </a:solidFill>
                <a:latin typeface="Arial" panose="020B0604020202020204" pitchFamily="34" charset="0"/>
                <a:cs typeface="Arial" panose="020B0604020202020204" pitchFamily="34" charset="0"/>
              </a:rPr>
              <a:t>Není dodržována frekvence úklidu, makroskopická kvalita úklidu</a:t>
            </a:r>
          </a:p>
          <a:p>
            <a:pPr marL="0" lvl="0" indent="0" defTabSz="914400" eaLnBrk="1" fontAlgn="auto" hangingPunct="1">
              <a:lnSpc>
                <a:spcPct val="100000"/>
              </a:lnSpc>
              <a:spcBef>
                <a:spcPts val="0"/>
              </a:spcBef>
              <a:spcAft>
                <a:spcPts val="0"/>
              </a:spcAft>
              <a:buNone/>
            </a:pPr>
            <a:r>
              <a:rPr lang="cs-CZ" sz="1800" dirty="0">
                <a:solidFill>
                  <a:srgbClr val="171C8F"/>
                </a:solidFill>
                <a:latin typeface="Arial" panose="020B0604020202020204" pitchFamily="34" charset="0"/>
                <a:cs typeface="Arial" panose="020B0604020202020204" pitchFamily="34" charset="0"/>
              </a:rPr>
              <a:t>Úklidová dezinfekce chybné ředění anebo bez dezinfekce</a:t>
            </a:r>
          </a:p>
          <a:p>
            <a:pPr marL="0" indent="0">
              <a:lnSpc>
                <a:spcPct val="100000"/>
              </a:lnSpc>
              <a:spcBef>
                <a:spcPts val="0"/>
              </a:spcBef>
              <a:buNone/>
            </a:pPr>
            <a:r>
              <a:rPr lang="cs-CZ" altLang="cs-CZ" sz="1800" dirty="0">
                <a:solidFill>
                  <a:srgbClr val="171C8F"/>
                </a:solidFill>
                <a:latin typeface="Arial" panose="020B0604020202020204" pitchFamily="34" charset="0"/>
                <a:cs typeface="Arial" panose="020B0604020202020204" pitchFamily="34" charset="0"/>
              </a:rPr>
              <a:t>Při úklidové dezinfekci prostor a ploch se omezuje rozsah plochy</a:t>
            </a:r>
          </a:p>
          <a:p>
            <a:pPr marL="0" lvl="0" indent="0" defTabSz="914400" eaLnBrk="1" fontAlgn="auto" hangingPunct="1">
              <a:lnSpc>
                <a:spcPct val="100000"/>
              </a:lnSpc>
              <a:spcBef>
                <a:spcPts val="0"/>
              </a:spcBef>
              <a:spcAft>
                <a:spcPts val="0"/>
              </a:spcAft>
              <a:buNone/>
            </a:pPr>
            <a:r>
              <a:rPr lang="cs-CZ" sz="1800" dirty="0">
                <a:solidFill>
                  <a:srgbClr val="171C8F"/>
                </a:solidFill>
                <a:latin typeface="Arial" panose="020B0604020202020204" pitchFamily="34" charset="0"/>
                <a:cs typeface="Arial" panose="020B0604020202020204" pitchFamily="34" charset="0"/>
              </a:rPr>
              <a:t>Dezinfekční prostředky nejsou používány dle účelu a spektra použití</a:t>
            </a:r>
          </a:p>
          <a:p>
            <a:pPr marL="0" lvl="0" indent="0" defTabSz="914400" eaLnBrk="1" fontAlgn="auto" hangingPunct="1">
              <a:lnSpc>
                <a:spcPct val="100000"/>
              </a:lnSpc>
              <a:spcBef>
                <a:spcPts val="0"/>
              </a:spcBef>
              <a:spcAft>
                <a:spcPts val="0"/>
              </a:spcAft>
              <a:buNone/>
            </a:pPr>
            <a:r>
              <a:rPr lang="cs-CZ" sz="1800" dirty="0">
                <a:solidFill>
                  <a:srgbClr val="171C8F"/>
                </a:solidFill>
                <a:latin typeface="Arial" panose="020B0604020202020204" pitchFamily="34" charset="0"/>
                <a:cs typeface="Arial" panose="020B0604020202020204" pitchFamily="34" charset="0"/>
              </a:rPr>
              <a:t>Originální dezinfekční prostředky s prošlou exspirací</a:t>
            </a:r>
          </a:p>
          <a:p>
            <a:pPr marL="0" lvl="0" indent="0" defTabSz="914400" eaLnBrk="1" fontAlgn="auto" hangingPunct="1">
              <a:lnSpc>
                <a:spcPct val="100000"/>
              </a:lnSpc>
              <a:spcBef>
                <a:spcPts val="0"/>
              </a:spcBef>
              <a:spcAft>
                <a:spcPts val="0"/>
              </a:spcAft>
              <a:buNone/>
            </a:pPr>
            <a:r>
              <a:rPr lang="cs-CZ" sz="1800" dirty="0">
                <a:solidFill>
                  <a:srgbClr val="171C8F"/>
                </a:solidFill>
                <a:latin typeface="Arial" panose="020B0604020202020204" pitchFamily="34" charset="0"/>
                <a:cs typeface="Arial" panose="020B0604020202020204" pitchFamily="34" charset="0"/>
              </a:rPr>
              <a:t>Chybné ředění při přípravě dezinfekčních roztoků</a:t>
            </a:r>
          </a:p>
          <a:p>
            <a:pPr marL="0" lvl="0" indent="0" defTabSz="914400" eaLnBrk="1" fontAlgn="auto" hangingPunct="1">
              <a:lnSpc>
                <a:spcPct val="100000"/>
              </a:lnSpc>
              <a:spcBef>
                <a:spcPts val="0"/>
              </a:spcBef>
              <a:spcAft>
                <a:spcPts val="0"/>
              </a:spcAft>
              <a:buNone/>
            </a:pPr>
            <a:r>
              <a:rPr lang="cs-CZ" sz="1800" dirty="0">
                <a:solidFill>
                  <a:srgbClr val="171C8F"/>
                </a:solidFill>
                <a:latin typeface="Arial" panose="020B0604020202020204" pitchFamily="34" charset="0"/>
                <a:cs typeface="Arial" panose="020B0604020202020204" pitchFamily="34" charset="0"/>
              </a:rPr>
              <a:t>Špatné označení nádob při doplňování dezinfekčních prostředků</a:t>
            </a:r>
          </a:p>
          <a:p>
            <a:pPr marL="0" lvl="0" indent="0" defTabSz="914400" eaLnBrk="1" fontAlgn="auto" hangingPunct="1">
              <a:lnSpc>
                <a:spcPct val="100000"/>
              </a:lnSpc>
              <a:spcBef>
                <a:spcPts val="0"/>
              </a:spcBef>
              <a:spcAft>
                <a:spcPts val="0"/>
              </a:spcAft>
              <a:buNone/>
            </a:pPr>
            <a:r>
              <a:rPr lang="cs-CZ" sz="1800" dirty="0">
                <a:solidFill>
                  <a:srgbClr val="171C8F"/>
                </a:solidFill>
                <a:latin typeface="Arial" panose="020B0604020202020204" pitchFamily="34" charset="0"/>
                <a:cs typeface="Arial" panose="020B0604020202020204" pitchFamily="34" charset="0"/>
              </a:rPr>
              <a:t>P</a:t>
            </a:r>
            <a:r>
              <a:rPr lang="de-DE" sz="1800" dirty="0" err="1">
                <a:solidFill>
                  <a:srgbClr val="171C8F"/>
                </a:solidFill>
                <a:latin typeface="Arial" panose="020B0604020202020204" pitchFamily="34" charset="0"/>
                <a:cs typeface="Arial" panose="020B0604020202020204" pitchFamily="34" charset="0"/>
              </a:rPr>
              <a:t>racovní</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ploch</a:t>
            </a:r>
            <a:r>
              <a:rPr lang="cs-CZ" sz="1800" dirty="0">
                <a:solidFill>
                  <a:srgbClr val="171C8F"/>
                </a:solidFill>
                <a:latin typeface="Arial" panose="020B0604020202020204" pitchFamily="34" charset="0"/>
                <a:cs typeface="Arial" panose="020B0604020202020204" pitchFamily="34" charset="0"/>
              </a:rPr>
              <a:t>a</a:t>
            </a:r>
            <a:r>
              <a:rPr lang="de-DE" sz="1800" dirty="0">
                <a:solidFill>
                  <a:srgbClr val="171C8F"/>
                </a:solidFill>
                <a:latin typeface="Arial" panose="020B0604020202020204" pitchFamily="34" charset="0"/>
                <a:cs typeface="Arial" panose="020B0604020202020204" pitchFamily="34" charset="0"/>
              </a:rPr>
              <a:t> na </a:t>
            </a:r>
            <a:r>
              <a:rPr lang="de-DE" sz="1800" dirty="0" err="1">
                <a:solidFill>
                  <a:srgbClr val="171C8F"/>
                </a:solidFill>
                <a:latin typeface="Arial" panose="020B0604020202020204" pitchFamily="34" charset="0"/>
                <a:cs typeface="Arial" panose="020B0604020202020204" pitchFamily="34" charset="0"/>
              </a:rPr>
              <a:t>pracovišt</a:t>
            </a:r>
            <a:r>
              <a:rPr lang="cs-CZ" sz="1800" dirty="0">
                <a:solidFill>
                  <a:srgbClr val="171C8F"/>
                </a:solidFill>
                <a:latin typeface="Arial" panose="020B0604020202020204" pitchFamily="34" charset="0"/>
                <a:cs typeface="Arial" panose="020B0604020202020204" pitchFamily="34" charset="0"/>
              </a:rPr>
              <a:t>i</a:t>
            </a:r>
            <a:r>
              <a:rPr lang="de-DE" sz="1800" dirty="0">
                <a:solidFill>
                  <a:srgbClr val="171C8F"/>
                </a:solidFill>
                <a:latin typeface="Arial" panose="020B0604020202020204" pitchFamily="34" charset="0"/>
                <a:cs typeface="Arial" panose="020B0604020202020204" pitchFamily="34" charset="0"/>
              </a:rPr>
              <a:t> </a:t>
            </a:r>
            <a:r>
              <a:rPr lang="cs-CZ" sz="1800" dirty="0">
                <a:solidFill>
                  <a:srgbClr val="171C8F"/>
                </a:solidFill>
                <a:latin typeface="Arial" panose="020B0604020202020204" pitchFamily="34" charset="0"/>
                <a:cs typeface="Arial" panose="020B0604020202020204" pitchFamily="34" charset="0"/>
              </a:rPr>
              <a:t>není</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vyčleněn</a:t>
            </a:r>
            <a:r>
              <a:rPr lang="cs-CZ" sz="1800" dirty="0">
                <a:solidFill>
                  <a:srgbClr val="171C8F"/>
                </a:solidFill>
                <a:latin typeface="Arial" panose="020B0604020202020204" pitchFamily="34" charset="0"/>
                <a:cs typeface="Arial" panose="020B0604020202020204" pitchFamily="34" charset="0"/>
              </a:rPr>
              <a:t>a</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podle</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charakteru</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vykonávané</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činnosti</a:t>
            </a:r>
            <a:r>
              <a:rPr lang="cs-CZ" sz="1800" dirty="0">
                <a:solidFill>
                  <a:srgbClr val="171C8F"/>
                </a:solidFill>
                <a:latin typeface="Arial" panose="020B0604020202020204" pitchFamily="34" charset="0"/>
                <a:cs typeface="Arial" panose="020B0604020202020204" pitchFamily="34" charset="0"/>
              </a:rPr>
              <a:t> </a:t>
            </a:r>
          </a:p>
          <a:p>
            <a:pPr marL="0" lvl="0" indent="0" defTabSz="914400" eaLnBrk="1" fontAlgn="auto" hangingPunct="1">
              <a:lnSpc>
                <a:spcPct val="100000"/>
              </a:lnSpc>
              <a:spcBef>
                <a:spcPts val="0"/>
              </a:spcBef>
              <a:spcAft>
                <a:spcPts val="0"/>
              </a:spcAft>
              <a:buNone/>
            </a:pPr>
            <a:endParaRPr lang="cs-CZ" altLang="de-DE" sz="1800" dirty="0">
              <a:solidFill>
                <a:srgbClr val="171C8F"/>
              </a:solidFill>
              <a:latin typeface="Arial" panose="020B0604020202020204" pitchFamily="34" charset="0"/>
              <a:cs typeface="Arial" panose="020B0604020202020204" pitchFamily="34" charset="0"/>
            </a:endParaRPr>
          </a:p>
          <a:p>
            <a:pPr marL="0" lvl="0" indent="0">
              <a:lnSpc>
                <a:spcPct val="100000"/>
              </a:lnSpc>
              <a:spcBef>
                <a:spcPts val="0"/>
              </a:spcBef>
              <a:buNone/>
            </a:pPr>
            <a:r>
              <a:rPr lang="cs-CZ" altLang="de-DE" sz="1800" dirty="0">
                <a:solidFill>
                  <a:srgbClr val="171C8F"/>
                </a:solidFill>
                <a:latin typeface="Arial" panose="020B0604020202020204" pitchFamily="34" charset="0"/>
                <a:cs typeface="Arial" panose="020B0604020202020204" pitchFamily="34" charset="0"/>
              </a:rPr>
              <a:t>HDR se šperky, lakovanými nehty</a:t>
            </a:r>
          </a:p>
          <a:p>
            <a:pPr marL="0" indent="0">
              <a:lnSpc>
                <a:spcPct val="100000"/>
              </a:lnSpc>
              <a:spcBef>
                <a:spcPts val="0"/>
              </a:spcBef>
              <a:buNone/>
            </a:pPr>
            <a:r>
              <a:rPr lang="cs-CZ" sz="1800" dirty="0">
                <a:solidFill>
                  <a:srgbClr val="171C8F"/>
                </a:solidFill>
                <a:latin typeface="Arial" panose="020B0604020202020204" pitchFamily="34" charset="0"/>
                <a:cs typeface="Arial" panose="020B0604020202020204" pitchFamily="34" charset="0"/>
              </a:rPr>
              <a:t>Použití dezinfekčního mýdla pro </a:t>
            </a:r>
            <a:r>
              <a:rPr lang="en-GB" altLang="de-DE" sz="1800" dirty="0">
                <a:solidFill>
                  <a:srgbClr val="171C8F"/>
                </a:solidFill>
                <a:latin typeface="Arial" panose="020B0604020202020204" pitchFamily="34" charset="0"/>
                <a:cs typeface="Arial" panose="020B0604020202020204" pitchFamily="34" charset="0"/>
              </a:rPr>
              <a:t>HDR</a:t>
            </a:r>
            <a:endParaRPr lang="cs-CZ" altLang="de-DE" sz="1800" dirty="0">
              <a:solidFill>
                <a:srgbClr val="171C8F"/>
              </a:solidFill>
              <a:latin typeface="Arial" panose="020B0604020202020204" pitchFamily="34" charset="0"/>
              <a:cs typeface="Arial" panose="020B0604020202020204" pitchFamily="34" charset="0"/>
            </a:endParaRPr>
          </a:p>
          <a:p>
            <a:pPr marL="0" lvl="0" indent="0" defTabSz="914400" eaLnBrk="1" fontAlgn="auto" hangingPunct="1">
              <a:lnSpc>
                <a:spcPct val="100000"/>
              </a:lnSpc>
              <a:spcBef>
                <a:spcPts val="0"/>
              </a:spcBef>
              <a:spcAft>
                <a:spcPts val="0"/>
              </a:spcAft>
              <a:buNone/>
            </a:pPr>
            <a:endParaRPr lang="cs-CZ" altLang="de-DE" sz="1800" dirty="0">
              <a:solidFill>
                <a:srgbClr val="171C8F"/>
              </a:solidFill>
              <a:latin typeface="Arial" panose="020B0604020202020204" pitchFamily="34" charset="0"/>
              <a:cs typeface="Arial" panose="020B0604020202020204" pitchFamily="34" charset="0"/>
            </a:endParaRPr>
          </a:p>
          <a:p>
            <a:pPr marL="0" indent="0">
              <a:lnSpc>
                <a:spcPct val="100000"/>
              </a:lnSpc>
              <a:spcBef>
                <a:spcPts val="0"/>
              </a:spcBef>
              <a:buNone/>
            </a:pPr>
            <a:r>
              <a:rPr lang="cs-CZ" altLang="de-DE" sz="1800" dirty="0">
                <a:solidFill>
                  <a:srgbClr val="171C8F"/>
                </a:solidFill>
                <a:latin typeface="Arial" panose="020B0604020202020204" pitchFamily="34" charset="0"/>
                <a:cs typeface="Arial" panose="020B0604020202020204" pitchFamily="34" charset="0"/>
              </a:rPr>
              <a:t>Podávky na sucho celou pracovní směnu, v konzervačním/dezinfekčním roztoku dny</a:t>
            </a:r>
            <a:endParaRPr lang="de-DE" altLang="de-DE" sz="1800" dirty="0">
              <a:solidFill>
                <a:srgbClr val="171C8F"/>
              </a:solidFill>
              <a:latin typeface="Arial" panose="020B0604020202020204" pitchFamily="34" charset="0"/>
              <a:cs typeface="Arial" panose="020B0604020202020204" pitchFamily="34" charset="0"/>
            </a:endParaRPr>
          </a:p>
          <a:p>
            <a:pPr marL="0" lvl="0" indent="0" defTabSz="914400" eaLnBrk="1" fontAlgn="auto" hangingPunct="1">
              <a:lnSpc>
                <a:spcPct val="100000"/>
              </a:lnSpc>
              <a:spcBef>
                <a:spcPts val="0"/>
              </a:spcBef>
              <a:spcAft>
                <a:spcPts val="0"/>
              </a:spcAft>
              <a:buNone/>
            </a:pPr>
            <a:endParaRPr lang="en-GB" altLang="de-DE" sz="1600" dirty="0">
              <a:solidFill>
                <a:srgbClr val="171C8F"/>
              </a:solidFill>
              <a:latin typeface="Arial" panose="020B0604020202020204" pitchFamily="34" charset="0"/>
              <a:cs typeface="Arial" panose="020B0604020202020204" pitchFamily="34" charset="0"/>
            </a:endParaRPr>
          </a:p>
          <a:p>
            <a:pPr marL="0" lvl="0" indent="0">
              <a:lnSpc>
                <a:spcPct val="100000"/>
              </a:lnSpc>
              <a:spcBef>
                <a:spcPts val="0"/>
              </a:spcBef>
              <a:buNone/>
            </a:pPr>
            <a:endParaRPr lang="cs-CZ" sz="1600" dirty="0">
              <a:solidFill>
                <a:srgbClr val="171C8F"/>
              </a:solidFill>
              <a:latin typeface="Arial" panose="020B0604020202020204" pitchFamily="34" charset="0"/>
              <a:cs typeface="Arial" panose="020B0604020202020204" pitchFamily="34" charset="0"/>
            </a:endParaRPr>
          </a:p>
          <a:p>
            <a:pPr marL="0" lvl="0" indent="0" defTabSz="914400" eaLnBrk="1" fontAlgn="auto" hangingPunct="1">
              <a:lnSpc>
                <a:spcPct val="100000"/>
              </a:lnSpc>
              <a:spcBef>
                <a:spcPts val="0"/>
              </a:spcBef>
              <a:spcAft>
                <a:spcPts val="0"/>
              </a:spcAft>
              <a:buNone/>
            </a:pPr>
            <a:endParaRPr lang="cs-CZ" sz="1600" dirty="0">
              <a:solidFill>
                <a:srgbClr val="171C8F"/>
              </a:solidFill>
              <a:latin typeface="Arial" panose="020B0604020202020204" pitchFamily="34" charset="0"/>
              <a:cs typeface="Arial" panose="020B0604020202020204" pitchFamily="34" charset="0"/>
            </a:endParaRPr>
          </a:p>
          <a:p>
            <a:pPr marL="0" indent="0">
              <a:buNone/>
            </a:pPr>
            <a:endParaRPr lang="de-DE" dirty="0"/>
          </a:p>
        </p:txBody>
      </p:sp>
    </p:spTree>
    <p:extLst>
      <p:ext uri="{BB962C8B-B14F-4D97-AF65-F5344CB8AC3E}">
        <p14:creationId xmlns:p14="http://schemas.microsoft.com/office/powerpoint/2010/main" val="33883517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C11830-83E6-4425-853E-D3580DE19FB5}"/>
              </a:ext>
            </a:extLst>
          </p:cNvPr>
          <p:cNvSpPr>
            <a:spLocks noGrp="1"/>
          </p:cNvSpPr>
          <p:nvPr>
            <p:ph type="title"/>
          </p:nvPr>
        </p:nvSpPr>
        <p:spPr>
          <a:xfrm>
            <a:off x="905608" y="342900"/>
            <a:ext cx="10448192" cy="1374167"/>
          </a:xfrm>
        </p:spPr>
        <p:txBody>
          <a:bodyPr>
            <a:normAutofit fontScale="90000"/>
          </a:bodyPr>
          <a:lstStyle/>
          <a:p>
            <a:br>
              <a:rPr lang="cs-CZ" altLang="de-DE" dirty="0">
                <a:solidFill>
                  <a:srgbClr val="171C8F"/>
                </a:solidFill>
              </a:rPr>
            </a:br>
            <a:r>
              <a:rPr lang="cs-CZ" altLang="de-DE" dirty="0">
                <a:solidFill>
                  <a:srgbClr val="171C8F"/>
                </a:solidFill>
              </a:rPr>
              <a:t>     </a:t>
            </a:r>
            <a:r>
              <a:rPr lang="cs-CZ" altLang="de-DE" sz="4000" dirty="0">
                <a:solidFill>
                  <a:srgbClr val="171C8F"/>
                </a:solidFill>
                <a:latin typeface="Arial" panose="020B0604020202020204" pitchFamily="34" charset="0"/>
                <a:cs typeface="Arial" panose="020B0604020202020204" pitchFamily="34" charset="0"/>
              </a:rPr>
              <a:t>Porušení standardů ve   sterilizaci </a:t>
            </a:r>
            <a:br>
              <a:rPr lang="de-DE" altLang="de-DE" dirty="0">
                <a:solidFill>
                  <a:srgbClr val="171C8F"/>
                </a:solidFill>
              </a:rPr>
            </a:br>
            <a:r>
              <a:rPr lang="de-DE" altLang="de-DE" b="1" dirty="0">
                <a:solidFill>
                  <a:srgbClr val="171C8F"/>
                </a:solidFill>
              </a:rPr>
              <a:t> </a:t>
            </a:r>
            <a:r>
              <a:rPr lang="cs-CZ" altLang="de-DE" b="1" dirty="0">
                <a:solidFill>
                  <a:srgbClr val="171C8F"/>
                </a:solidFill>
              </a:rPr>
              <a:t>              </a:t>
            </a:r>
            <a:r>
              <a:rPr lang="cs-CZ" altLang="de-DE" sz="2000" dirty="0">
                <a:solidFill>
                  <a:srgbClr val="171C8F"/>
                </a:solidFill>
              </a:rPr>
              <a:t>§17 odst. 1 zákona a  vyhlášky č. 306/2012 Sb., příloha č.4</a:t>
            </a:r>
            <a:br>
              <a:rPr lang="de-DE" altLang="de-DE" sz="2000" dirty="0">
                <a:solidFill>
                  <a:srgbClr val="171C8F"/>
                </a:solidFill>
              </a:rPr>
            </a:br>
            <a:endParaRPr lang="de-DE" dirty="0">
              <a:solidFill>
                <a:srgbClr val="171C8F"/>
              </a:solidFill>
            </a:endParaRPr>
          </a:p>
        </p:txBody>
      </p:sp>
      <p:sp>
        <p:nvSpPr>
          <p:cNvPr id="3" name="Zástupný symbol pro obsah 2">
            <a:extLst>
              <a:ext uri="{FF2B5EF4-FFF2-40B4-BE49-F238E27FC236}">
                <a16:creationId xmlns:a16="http://schemas.microsoft.com/office/drawing/2014/main" id="{EC6D629C-CE04-44EA-B10C-CE44AF81BEE7}"/>
              </a:ext>
            </a:extLst>
          </p:cNvPr>
          <p:cNvSpPr>
            <a:spLocks noGrp="1"/>
          </p:cNvSpPr>
          <p:nvPr>
            <p:ph idx="1"/>
          </p:nvPr>
        </p:nvSpPr>
        <p:spPr>
          <a:xfrm>
            <a:off x="905608" y="1477283"/>
            <a:ext cx="10515600" cy="4351338"/>
          </a:xfrm>
        </p:spPr>
        <p:txBody>
          <a:bodyPr>
            <a:normAutofit/>
          </a:bodyPr>
          <a:lstStyle/>
          <a:p>
            <a:pPr marL="0" indent="0">
              <a:buNone/>
            </a:pPr>
            <a:r>
              <a:rPr lang="cs-CZ" altLang="de-DE" sz="1600" dirty="0">
                <a:solidFill>
                  <a:srgbClr val="171C8F"/>
                </a:solidFill>
                <a:latin typeface="Arial" panose="020B0604020202020204" pitchFamily="34" charset="0"/>
                <a:cs typeface="Arial" panose="020B0604020202020204" pitchFamily="34" charset="0"/>
              </a:rPr>
              <a:t>Nedostatečně vedená písemná dokumentace sterilizace, bez zápisu </a:t>
            </a:r>
            <a:r>
              <a:rPr lang="en-GB" altLang="de-DE" sz="1600" dirty="0">
                <a:solidFill>
                  <a:srgbClr val="171C8F"/>
                </a:solidFill>
                <a:latin typeface="Arial" panose="020B0604020202020204" pitchFamily="34" charset="0"/>
                <a:cs typeface="Arial" panose="020B0604020202020204" pitchFamily="34" charset="0"/>
              </a:rPr>
              <a:t> </a:t>
            </a:r>
            <a:r>
              <a:rPr lang="cs-CZ" altLang="de-DE" sz="1600" dirty="0">
                <a:solidFill>
                  <a:srgbClr val="171C8F"/>
                </a:solidFill>
                <a:latin typeface="Arial" panose="020B0604020202020204" pitchFamily="34" charset="0"/>
                <a:cs typeface="Arial" panose="020B0604020202020204" pitchFamily="34" charset="0"/>
              </a:rPr>
              <a:t>základních údajů</a:t>
            </a:r>
            <a:r>
              <a:rPr lang="en-GB" altLang="de-DE" sz="1600" dirty="0">
                <a:solidFill>
                  <a:srgbClr val="171C8F"/>
                </a:solidFill>
                <a:latin typeface="Arial" panose="020B0604020202020204" pitchFamily="34" charset="0"/>
                <a:cs typeface="Arial" panose="020B0604020202020204" pitchFamily="34" charset="0"/>
              </a:rPr>
              <a:t>, </a:t>
            </a:r>
            <a:r>
              <a:rPr lang="cs-CZ" altLang="de-DE" sz="1600" dirty="0">
                <a:solidFill>
                  <a:srgbClr val="171C8F"/>
                </a:solidFill>
                <a:latin typeface="Arial" panose="020B0604020202020204" pitchFamily="34" charset="0"/>
                <a:cs typeface="Arial" panose="020B0604020202020204" pitchFamily="34" charset="0"/>
              </a:rPr>
              <a:t>bez písemného hodnocení u </a:t>
            </a:r>
            <a:r>
              <a:rPr lang="en-GB" altLang="de-DE" sz="1600" dirty="0" err="1">
                <a:solidFill>
                  <a:srgbClr val="171C8F"/>
                </a:solidFill>
                <a:latin typeface="Arial" panose="020B0604020202020204" pitchFamily="34" charset="0"/>
                <a:cs typeface="Arial" panose="020B0604020202020204" pitchFamily="34" charset="0"/>
              </a:rPr>
              <a:t>nebiologických</a:t>
            </a:r>
            <a:r>
              <a:rPr lang="en-GB" altLang="de-DE" sz="1600" dirty="0">
                <a:solidFill>
                  <a:srgbClr val="171C8F"/>
                </a:solidFill>
                <a:latin typeface="Arial" panose="020B0604020202020204" pitchFamily="34" charset="0"/>
                <a:cs typeface="Arial" panose="020B0604020202020204" pitchFamily="34" charset="0"/>
              </a:rPr>
              <a:t> </a:t>
            </a:r>
            <a:r>
              <a:rPr lang="en-GB" altLang="de-DE" sz="1600" dirty="0" err="1">
                <a:solidFill>
                  <a:srgbClr val="171C8F"/>
                </a:solidFill>
                <a:latin typeface="Arial" panose="020B0604020202020204" pitchFamily="34" charset="0"/>
                <a:cs typeface="Arial" panose="020B0604020202020204" pitchFamily="34" charset="0"/>
              </a:rPr>
              <a:t>systémů</a:t>
            </a:r>
            <a:endParaRPr lang="cs-CZ" altLang="de-DE" sz="1600" dirty="0">
              <a:solidFill>
                <a:srgbClr val="171C8F"/>
              </a:solidFill>
              <a:latin typeface="Arial" panose="020B0604020202020204" pitchFamily="34" charset="0"/>
              <a:cs typeface="Arial" panose="020B0604020202020204" pitchFamily="34" charset="0"/>
            </a:endParaRPr>
          </a:p>
          <a:p>
            <a:pPr marL="0" indent="0">
              <a:buNone/>
            </a:pPr>
            <a:r>
              <a:rPr lang="cs-CZ" altLang="de-DE" sz="1600" dirty="0">
                <a:solidFill>
                  <a:srgbClr val="171C8F"/>
                </a:solidFill>
                <a:latin typeface="Arial" panose="020B0604020202020204" pitchFamily="34" charset="0"/>
                <a:cs typeface="Arial" panose="020B0604020202020204" pitchFamily="34" charset="0"/>
              </a:rPr>
              <a:t>Chybný postup provádění VSD, </a:t>
            </a:r>
            <a:r>
              <a:rPr lang="cs-CZ" altLang="de-DE" sz="1600" b="1" dirty="0">
                <a:solidFill>
                  <a:srgbClr val="171C8F"/>
                </a:solidFill>
                <a:latin typeface="Arial" panose="020B0604020202020204" pitchFamily="34" charset="0"/>
                <a:cs typeface="Arial" panose="020B0604020202020204" pitchFamily="34" charset="0"/>
              </a:rPr>
              <a:t>DD</a:t>
            </a:r>
            <a:r>
              <a:rPr lang="en-GB" altLang="de-DE" sz="1600" dirty="0">
                <a:solidFill>
                  <a:srgbClr val="171C8F"/>
                </a:solidFill>
                <a:latin typeface="Arial" panose="020B0604020202020204" pitchFamily="34" charset="0"/>
                <a:cs typeface="Arial" panose="020B0604020202020204" pitchFamily="34" charset="0"/>
              </a:rPr>
              <a:t> </a:t>
            </a:r>
            <a:endParaRPr lang="cs-CZ" altLang="de-DE" sz="1600" dirty="0">
              <a:solidFill>
                <a:srgbClr val="171C8F"/>
              </a:solidFill>
              <a:latin typeface="Arial" panose="020B0604020202020204" pitchFamily="34" charset="0"/>
              <a:cs typeface="Arial" panose="020B0604020202020204" pitchFamily="34" charset="0"/>
            </a:endParaRPr>
          </a:p>
          <a:p>
            <a:pPr marL="0" indent="0">
              <a:buNone/>
            </a:pPr>
            <a:r>
              <a:rPr lang="cs-CZ" altLang="de-DE" sz="1600" dirty="0">
                <a:solidFill>
                  <a:srgbClr val="171C8F"/>
                </a:solidFill>
                <a:latin typeface="Arial" panose="020B0604020202020204" pitchFamily="34" charset="0"/>
                <a:cs typeface="Arial" panose="020B0604020202020204" pitchFamily="34" charset="0"/>
              </a:rPr>
              <a:t>Povinná kontrola účinnosti biologickými indikátory /B.I./ nebyla doložena nebo nesplněna frekvence kontroly B.I. pro operační sál</a:t>
            </a:r>
          </a:p>
          <a:p>
            <a:pPr marL="0" lvl="0" indent="0">
              <a:buNone/>
            </a:pPr>
            <a:r>
              <a:rPr lang="cs-CZ" altLang="de-DE" sz="1600" dirty="0">
                <a:solidFill>
                  <a:srgbClr val="171C8F"/>
                </a:solidFill>
                <a:latin typeface="Arial" panose="020B0604020202020204" pitchFamily="34" charset="0"/>
                <a:cs typeface="Arial" panose="020B0604020202020204" pitchFamily="34" charset="0"/>
              </a:rPr>
              <a:t>Pevné obaly neoznačeny procesovým testem</a:t>
            </a:r>
          </a:p>
          <a:p>
            <a:pPr marL="0" lvl="0" indent="0">
              <a:buNone/>
            </a:pPr>
            <a:r>
              <a:rPr lang="cs-CZ" altLang="de-DE" sz="1600" dirty="0">
                <a:solidFill>
                  <a:srgbClr val="171C8F"/>
                </a:solidFill>
                <a:latin typeface="Arial" panose="020B0604020202020204" pitchFamily="34" charset="0"/>
                <a:cs typeface="Arial" panose="020B0604020202020204" pitchFamily="34" charset="0"/>
              </a:rPr>
              <a:t>Neoznačování sterilizačních obalů datem sterilizace a datem exspirace</a:t>
            </a:r>
          </a:p>
          <a:p>
            <a:pPr marL="0" indent="0">
              <a:buNone/>
            </a:pPr>
            <a:r>
              <a:rPr lang="cs-CZ" altLang="de-DE" sz="1600" dirty="0" err="1">
                <a:solidFill>
                  <a:srgbClr val="171C8F"/>
                </a:solidFill>
                <a:latin typeface="Arial" panose="020B0604020202020204" pitchFamily="34" charset="0"/>
                <a:cs typeface="Arial" panose="020B0604020202020204" pitchFamily="34" charset="0"/>
              </a:rPr>
              <a:t>Proexspirovaný</a:t>
            </a:r>
            <a:r>
              <a:rPr lang="cs-CZ" altLang="de-DE" sz="1600" dirty="0">
                <a:solidFill>
                  <a:srgbClr val="171C8F"/>
                </a:solidFill>
                <a:latin typeface="Arial" panose="020B0604020202020204" pitchFamily="34" charset="0"/>
                <a:cs typeface="Arial" panose="020B0604020202020204" pitchFamily="34" charset="0"/>
              </a:rPr>
              <a:t> nový zdravotnický prostředek - </a:t>
            </a:r>
            <a:r>
              <a:rPr lang="cs-CZ" altLang="de-DE" sz="1600" dirty="0" err="1">
                <a:solidFill>
                  <a:srgbClr val="171C8F"/>
                </a:solidFill>
                <a:latin typeface="Arial" panose="020B0604020202020204" pitchFamily="34" charset="0"/>
                <a:cs typeface="Arial" panose="020B0604020202020204" pitchFamily="34" charset="0"/>
              </a:rPr>
              <a:t>resterilizace</a:t>
            </a:r>
            <a:r>
              <a:rPr lang="cs-CZ" altLang="de-DE" sz="1600" dirty="0">
                <a:solidFill>
                  <a:srgbClr val="171C8F"/>
                </a:solidFill>
                <a:latin typeface="Arial" panose="020B0604020202020204" pitchFamily="34" charset="0"/>
                <a:cs typeface="Arial" panose="020B0604020202020204" pitchFamily="34" charset="0"/>
              </a:rPr>
              <a:t> v původním  jednorázovém obalu</a:t>
            </a:r>
          </a:p>
          <a:p>
            <a:pPr marL="0" indent="0">
              <a:buNone/>
            </a:pPr>
            <a:r>
              <a:rPr lang="cs-CZ" altLang="de-DE" sz="1600" dirty="0" err="1">
                <a:solidFill>
                  <a:srgbClr val="171C8F"/>
                </a:solidFill>
                <a:latin typeface="Arial" panose="020B0604020202020204" pitchFamily="34" charset="0"/>
                <a:cs typeface="Arial" panose="020B0604020202020204" pitchFamily="34" charset="0"/>
              </a:rPr>
              <a:t>Resterilizace</a:t>
            </a:r>
            <a:r>
              <a:rPr lang="cs-CZ" altLang="de-DE" sz="1600" dirty="0">
                <a:solidFill>
                  <a:srgbClr val="171C8F"/>
                </a:solidFill>
                <a:latin typeface="Arial" panose="020B0604020202020204" pitchFamily="34" charset="0"/>
                <a:cs typeface="Arial" panose="020B0604020202020204" pitchFamily="34" charset="0"/>
              </a:rPr>
              <a:t> původních  </a:t>
            </a:r>
            <a:r>
              <a:rPr lang="cs-CZ" altLang="de-DE" sz="1600" dirty="0" err="1">
                <a:solidFill>
                  <a:srgbClr val="171C8F"/>
                </a:solidFill>
                <a:latin typeface="Arial" panose="020B0604020202020204" pitchFamily="34" charset="0"/>
                <a:cs typeface="Arial" panose="020B0604020202020204" pitchFamily="34" charset="0"/>
              </a:rPr>
              <a:t>proexspirovaných</a:t>
            </a:r>
            <a:r>
              <a:rPr lang="cs-CZ" altLang="de-DE" sz="1600" dirty="0">
                <a:solidFill>
                  <a:srgbClr val="171C8F"/>
                </a:solidFill>
                <a:latin typeface="Arial" panose="020B0604020202020204" pitchFamily="34" charset="0"/>
                <a:cs typeface="Arial" panose="020B0604020202020204" pitchFamily="34" charset="0"/>
              </a:rPr>
              <a:t>  ZP, které nebyly označeny datem sterilizace</a:t>
            </a:r>
            <a:endParaRPr lang="de-DE" altLang="de-DE" sz="1600" dirty="0">
              <a:solidFill>
                <a:srgbClr val="171C8F"/>
              </a:solidFill>
              <a:latin typeface="Arial" panose="020B0604020202020204" pitchFamily="34" charset="0"/>
              <a:cs typeface="Arial" panose="020B0604020202020204" pitchFamily="34" charset="0"/>
            </a:endParaRPr>
          </a:p>
          <a:p>
            <a:pPr marL="0" indent="0">
              <a:buNone/>
            </a:pPr>
            <a:r>
              <a:rPr lang="cs-CZ" altLang="de-DE" sz="1600" dirty="0">
                <a:solidFill>
                  <a:srgbClr val="171C8F"/>
                </a:solidFill>
                <a:latin typeface="Arial" panose="020B0604020202020204" pitchFamily="34" charset="0"/>
                <a:cs typeface="Arial" panose="020B0604020202020204" pitchFamily="34" charset="0"/>
              </a:rPr>
              <a:t>Nevhodná volba sterilizace vůči sterilizovanému materiálu</a:t>
            </a:r>
          </a:p>
          <a:p>
            <a:pPr marL="0" indent="0">
              <a:buNone/>
            </a:pPr>
            <a:r>
              <a:rPr lang="cs-CZ" altLang="de-DE" sz="1600" dirty="0">
                <a:solidFill>
                  <a:srgbClr val="171C8F"/>
                </a:solidFill>
                <a:latin typeface="Arial" panose="020B0604020202020204" pitchFamily="34" charset="0"/>
                <a:cs typeface="Arial" panose="020B0604020202020204" pitchFamily="34" charset="0"/>
              </a:rPr>
              <a:t>Nepoužívání chemických testů sterilizace /CHTS/,  nedostatečný počet testů CHTS</a:t>
            </a:r>
            <a:endParaRPr lang="de-DE" altLang="de-DE" sz="1600" dirty="0">
              <a:solidFill>
                <a:srgbClr val="171C8F"/>
              </a:solidFill>
              <a:latin typeface="Arial" panose="020B0604020202020204" pitchFamily="34" charset="0"/>
              <a:cs typeface="Arial" panose="020B0604020202020204" pitchFamily="34" charset="0"/>
            </a:endParaRPr>
          </a:p>
          <a:p>
            <a:pPr marL="0" indent="0">
              <a:buNone/>
            </a:pPr>
            <a:r>
              <a:rPr lang="cs-CZ" altLang="de-DE" sz="1600" dirty="0">
                <a:solidFill>
                  <a:srgbClr val="171C8F"/>
                </a:solidFill>
                <a:latin typeface="Arial" panose="020B0604020202020204" pitchFamily="34" charset="0"/>
                <a:cs typeface="Arial" panose="020B0604020202020204" pitchFamily="34" charset="0"/>
              </a:rPr>
              <a:t>Používání denního CHTS v jiné frekvenci</a:t>
            </a:r>
            <a:endParaRPr lang="de-DE" altLang="de-DE" sz="1600" dirty="0">
              <a:solidFill>
                <a:srgbClr val="171C8F"/>
              </a:solidFill>
              <a:latin typeface="Arial" panose="020B0604020202020204" pitchFamily="34" charset="0"/>
              <a:cs typeface="Arial" panose="020B0604020202020204" pitchFamily="34" charset="0"/>
            </a:endParaRPr>
          </a:p>
          <a:p>
            <a:pPr marL="0" indent="0">
              <a:buNone/>
            </a:pPr>
            <a:r>
              <a:rPr lang="cs-CZ" altLang="de-DE" sz="1600" dirty="0">
                <a:solidFill>
                  <a:srgbClr val="171C8F"/>
                </a:solidFill>
                <a:latin typeface="Arial" panose="020B0604020202020204" pitchFamily="34" charset="0"/>
                <a:cs typeface="Arial" panose="020B0604020202020204" pitchFamily="34" charset="0"/>
              </a:rPr>
              <a:t>Chybná frekvence B.D. testu, přesto, že v ambulantní složce je výjimka na 7 dní-mimo </a:t>
            </a:r>
            <a:r>
              <a:rPr lang="cs-CZ" altLang="de-DE" sz="1600" dirty="0" err="1">
                <a:solidFill>
                  <a:srgbClr val="171C8F"/>
                </a:solidFill>
                <a:latin typeface="Arial" panose="020B0604020202020204" pitchFamily="34" charset="0"/>
                <a:cs typeface="Arial" panose="020B0604020202020204" pitchFamily="34" charset="0"/>
              </a:rPr>
              <a:t>chir</a:t>
            </a:r>
            <a:r>
              <a:rPr lang="cs-CZ" altLang="de-DE" sz="1600" dirty="0">
                <a:solidFill>
                  <a:srgbClr val="171C8F"/>
                </a:solidFill>
                <a:latin typeface="Arial" panose="020B0604020202020204" pitchFamily="34" charset="0"/>
                <a:cs typeface="Arial" panose="020B0604020202020204" pitchFamily="34" charset="0"/>
              </a:rPr>
              <a:t>. obory</a:t>
            </a:r>
            <a:endParaRPr lang="de-DE" altLang="de-DE" sz="1600" dirty="0">
              <a:solidFill>
                <a:srgbClr val="171C8F"/>
              </a:solidFill>
              <a:latin typeface="Arial" panose="020B0604020202020204" pitchFamily="34" charset="0"/>
              <a:cs typeface="Arial" panose="020B0604020202020204" pitchFamily="34" charset="0"/>
            </a:endParaRPr>
          </a:p>
          <a:p>
            <a:pPr marL="0" indent="0" algn="just">
              <a:buNone/>
              <a:tabLst>
                <a:tab pos="311079"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endParaRPr lang="cs-CZ" altLang="de-DE" sz="2900" dirty="0">
              <a:solidFill>
                <a:srgbClr val="171C8F"/>
              </a:solidFill>
              <a:latin typeface="Arial" panose="020B0604020202020204" pitchFamily="34" charset="0"/>
              <a:cs typeface="Arial" panose="020B0604020202020204" pitchFamily="34" charset="0"/>
            </a:endParaRPr>
          </a:p>
          <a:p>
            <a:endParaRPr lang="de-DE" dirty="0"/>
          </a:p>
        </p:txBody>
      </p:sp>
    </p:spTree>
    <p:extLst>
      <p:ext uri="{BB962C8B-B14F-4D97-AF65-F5344CB8AC3E}">
        <p14:creationId xmlns:p14="http://schemas.microsoft.com/office/powerpoint/2010/main" val="37075584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1730B872-8A85-4AE4-A3EA-D7009173D159}"/>
              </a:ext>
            </a:extLst>
          </p:cNvPr>
          <p:cNvSpPr>
            <a:spLocks noGrp="1" noChangeArrowheads="1"/>
          </p:cNvSpPr>
          <p:nvPr>
            <p:ph type="title"/>
          </p:nvPr>
        </p:nvSpPr>
        <p:spPr>
          <a:xfrm>
            <a:off x="1847850" y="355600"/>
            <a:ext cx="7994650" cy="393700"/>
          </a:xfrm>
        </p:spPr>
        <p:txBody>
          <a:bodyPr>
            <a:noAutofit/>
          </a:bodyPr>
          <a:lstStyle/>
          <a:p>
            <a:r>
              <a:rPr lang="cs-CZ" sz="2800" dirty="0">
                <a:solidFill>
                  <a:srgbClr val="171C8F"/>
                </a:solidFill>
                <a:latin typeface="Arial" panose="020B0604020202020204" pitchFamily="34" charset="0"/>
                <a:cs typeface="Arial" panose="020B0604020202020204" pitchFamily="34" charset="0"/>
              </a:rPr>
              <a:t>Hodnota (</a:t>
            </a:r>
            <a:r>
              <a:rPr lang="de-DE" sz="2800" dirty="0">
                <a:solidFill>
                  <a:srgbClr val="171C8F"/>
                </a:solidFill>
                <a:latin typeface="Arial" panose="020B0604020202020204" pitchFamily="34" charset="0"/>
                <a:cs typeface="Arial" panose="020B0604020202020204" pitchFamily="34" charset="0"/>
              </a:rPr>
              <a:t>SAL) 10</a:t>
            </a:r>
            <a:r>
              <a:rPr lang="de-DE" sz="2800" baseline="30000" dirty="0">
                <a:solidFill>
                  <a:srgbClr val="171C8F"/>
                </a:solidFill>
                <a:latin typeface="Arial" panose="020B0604020202020204" pitchFamily="34" charset="0"/>
                <a:cs typeface="Arial" panose="020B0604020202020204" pitchFamily="34" charset="0"/>
              </a:rPr>
              <a:t>–6</a:t>
            </a:r>
            <a:r>
              <a:rPr lang="cs-CZ" sz="2800" baseline="30000" dirty="0">
                <a:solidFill>
                  <a:srgbClr val="171C8F"/>
                </a:solidFill>
                <a:latin typeface="Arial" panose="020B0604020202020204" pitchFamily="34" charset="0"/>
                <a:cs typeface="Arial" panose="020B0604020202020204" pitchFamily="34" charset="0"/>
              </a:rPr>
              <a:t>      </a:t>
            </a:r>
            <a:endParaRPr lang="cs-CZ" altLang="cs-CZ" sz="2800" dirty="0">
              <a:solidFill>
                <a:srgbClr val="FF0000"/>
              </a:solidFill>
            </a:endParaRPr>
          </a:p>
        </p:txBody>
      </p:sp>
      <p:sp>
        <p:nvSpPr>
          <p:cNvPr id="11267" name="Rectangle 3">
            <a:extLst>
              <a:ext uri="{FF2B5EF4-FFF2-40B4-BE49-F238E27FC236}">
                <a16:creationId xmlns:a16="http://schemas.microsoft.com/office/drawing/2014/main" id="{D2E249C3-B6EA-4EED-A791-E85999459D35}"/>
              </a:ext>
            </a:extLst>
          </p:cNvPr>
          <p:cNvSpPr>
            <a:spLocks noGrp="1" noChangeArrowheads="1"/>
          </p:cNvSpPr>
          <p:nvPr>
            <p:ph type="body" idx="1"/>
          </p:nvPr>
        </p:nvSpPr>
        <p:spPr>
          <a:xfrm>
            <a:off x="1774825" y="1341438"/>
            <a:ext cx="8610600" cy="3810000"/>
          </a:xfrm>
          <a:ln/>
        </p:spPr>
        <p:txBody>
          <a:bodyPr>
            <a:normAutofit/>
          </a:bodyPr>
          <a:lstStyle/>
          <a:p>
            <a:pPr marL="0" indent="0" eaLnBrk="1" hangingPunct="1">
              <a:lnSpc>
                <a:spcPct val="90000"/>
              </a:lnSpc>
              <a:buNone/>
            </a:pPr>
            <a:r>
              <a:rPr lang="cs-CZ" altLang="cs-CZ" sz="1800" dirty="0">
                <a:solidFill>
                  <a:srgbClr val="171C8F"/>
                </a:solidFill>
                <a:latin typeface="Arial" panose="020B0604020202020204" pitchFamily="34" charset="0"/>
                <a:cs typeface="Arial" panose="020B0604020202020204" pitchFamily="34" charset="0"/>
              </a:rPr>
              <a:t>V roce 1991 byla mezinárodně uznána úroveň zajištění bezpečné sterility (SAL)</a:t>
            </a:r>
          </a:p>
          <a:p>
            <a:pPr marL="0" indent="0" eaLnBrk="1" hangingPunct="1">
              <a:lnSpc>
                <a:spcPct val="90000"/>
              </a:lnSpc>
              <a:buNone/>
            </a:pPr>
            <a:r>
              <a:rPr lang="cs-CZ" altLang="cs-CZ" sz="1800" dirty="0">
                <a:solidFill>
                  <a:srgbClr val="171C8F"/>
                </a:solidFill>
                <a:latin typeface="Arial" panose="020B0604020202020204" pitchFamily="34" charset="0"/>
                <a:cs typeface="Arial" panose="020B0604020202020204" pitchFamily="34" charset="0"/>
              </a:rPr>
              <a:t>= menší nebo rovna 10</a:t>
            </a:r>
            <a:r>
              <a:rPr lang="cs-CZ" altLang="cs-CZ" sz="1800" baseline="30000" dirty="0">
                <a:solidFill>
                  <a:srgbClr val="171C8F"/>
                </a:solidFill>
                <a:latin typeface="Arial" panose="020B0604020202020204" pitchFamily="34" charset="0"/>
                <a:cs typeface="Arial" panose="020B0604020202020204" pitchFamily="34" charset="0"/>
              </a:rPr>
              <a:t>-6</a:t>
            </a:r>
            <a:r>
              <a:rPr lang="cs-CZ" altLang="cs-CZ" sz="1800" dirty="0">
                <a:solidFill>
                  <a:srgbClr val="171C8F"/>
                </a:solidFill>
                <a:latin typeface="Arial" panose="020B0604020202020204" pitchFamily="34" charset="0"/>
                <a:cs typeface="Arial" panose="020B0604020202020204" pitchFamily="34" charset="0"/>
              </a:rPr>
              <a:t> </a:t>
            </a:r>
          </a:p>
          <a:p>
            <a:pPr marL="0" indent="0" eaLnBrk="1" hangingPunct="1">
              <a:lnSpc>
                <a:spcPct val="90000"/>
              </a:lnSpc>
              <a:buNone/>
            </a:pPr>
            <a:r>
              <a:rPr lang="cs-CZ" altLang="cs-CZ" sz="1800" dirty="0">
                <a:solidFill>
                  <a:srgbClr val="171C8F"/>
                </a:solidFill>
                <a:latin typeface="Arial" panose="020B0604020202020204" pitchFamily="34" charset="0"/>
                <a:cs typeface="Arial" panose="020B0604020202020204" pitchFamily="34" charset="0"/>
              </a:rPr>
              <a:t>pravděpodobnost výskytu maximálně jednoho nesterilního předmětu mezi jedním milionem sterilizovaných</a:t>
            </a:r>
          </a:p>
          <a:p>
            <a:pPr marL="0" indent="0">
              <a:buNone/>
            </a:pPr>
            <a:endParaRPr lang="cs-CZ" altLang="cs-CZ" sz="1800" dirty="0">
              <a:solidFill>
                <a:srgbClr val="171C8F"/>
              </a:solidFill>
              <a:latin typeface="Arial" panose="020B0604020202020204" pitchFamily="34" charset="0"/>
              <a:cs typeface="Arial" panose="020B0604020202020204" pitchFamily="34" charset="0"/>
            </a:endParaRPr>
          </a:p>
          <a:p>
            <a:pPr marL="0" indent="0">
              <a:buNone/>
            </a:pPr>
            <a:r>
              <a:rPr lang="cs-CZ" altLang="cs-CZ" sz="1800" dirty="0">
                <a:solidFill>
                  <a:srgbClr val="171C8F"/>
                </a:solidFill>
                <a:latin typeface="Arial" panose="020B0604020202020204" pitchFamily="34" charset="0"/>
                <a:cs typeface="Arial" panose="020B0604020202020204" pitchFamily="34" charset="0"/>
              </a:rPr>
              <a:t>Existuje vztah mezi sterilizací a obalem ? , který slouží k ochraně vysterilizovaných předmětů ? Z pohledu kvality a vhodného výběru obalu ano, z pohledu úrovně bezpečné sterility </a:t>
            </a:r>
            <a:r>
              <a:rPr lang="de-DE" sz="1800" dirty="0">
                <a:solidFill>
                  <a:srgbClr val="171C8F"/>
                </a:solidFill>
                <a:latin typeface="Arial" panose="020B0604020202020204" pitchFamily="34" charset="0"/>
                <a:cs typeface="Arial" panose="020B0604020202020204" pitchFamily="34" charset="0"/>
              </a:rPr>
              <a:t>(SAL) 10</a:t>
            </a:r>
            <a:r>
              <a:rPr lang="de-DE" sz="1800" baseline="30000" dirty="0">
                <a:solidFill>
                  <a:srgbClr val="171C8F"/>
                </a:solidFill>
                <a:latin typeface="Arial" panose="020B0604020202020204" pitchFamily="34" charset="0"/>
                <a:cs typeface="Arial" panose="020B0604020202020204" pitchFamily="34" charset="0"/>
              </a:rPr>
              <a:t>–6</a:t>
            </a:r>
            <a:r>
              <a:rPr lang="cs-CZ" sz="1800" baseline="30000" dirty="0">
                <a:solidFill>
                  <a:srgbClr val="171C8F"/>
                </a:solidFill>
                <a:latin typeface="Arial" panose="020B0604020202020204" pitchFamily="34" charset="0"/>
                <a:cs typeface="Arial" panose="020B0604020202020204" pitchFamily="34" charset="0"/>
              </a:rPr>
              <a:t>  </a:t>
            </a:r>
            <a:r>
              <a:rPr lang="cs-CZ" sz="1800" dirty="0">
                <a:solidFill>
                  <a:srgbClr val="171C8F"/>
                </a:solidFill>
                <a:latin typeface="Arial" panose="020B0604020202020204" pitchFamily="34" charset="0"/>
                <a:cs typeface="Arial" panose="020B0604020202020204" pitchFamily="34" charset="0"/>
              </a:rPr>
              <a:t>ne !  Není možné tuto definici aplikovat na kvalitu sterilizačních obalů. Záměna záměrná nebo neznalost?</a:t>
            </a:r>
          </a:p>
          <a:p>
            <a:pPr marL="0" indent="0">
              <a:buNone/>
            </a:pPr>
            <a:endParaRPr lang="cs-CZ" sz="1800" baseline="30000" dirty="0">
              <a:solidFill>
                <a:srgbClr val="171C8F"/>
              </a:solidFill>
              <a:latin typeface="Arial" panose="020B0604020202020204" pitchFamily="34" charset="0"/>
              <a:cs typeface="Arial" panose="020B0604020202020204" pitchFamily="34" charset="0"/>
            </a:endParaRPr>
          </a:p>
          <a:p>
            <a:pPr marL="0" indent="0">
              <a:buNone/>
            </a:pPr>
            <a:r>
              <a:rPr lang="cs-CZ" altLang="cs-CZ" sz="1800" dirty="0">
                <a:solidFill>
                  <a:srgbClr val="171C8F"/>
                </a:solidFill>
                <a:latin typeface="Arial" panose="020B0604020202020204" pitchFamily="34" charset="0"/>
                <a:cs typeface="Arial" panose="020B0604020202020204" pitchFamily="34" charset="0"/>
              </a:rPr>
              <a:t>Kontrola účinnosti sterilizačních přístrojů se provádí biologickými systémy, nebiologickými systémy, fyzikálními systémy. Žádná zmínka o obalu.</a:t>
            </a:r>
          </a:p>
          <a:p>
            <a:pPr marL="0" indent="0">
              <a:buNone/>
            </a:pPr>
            <a:endParaRPr lang="cs-CZ" sz="1800" baseline="30000" dirty="0">
              <a:solidFill>
                <a:srgbClr val="171C8F"/>
              </a:solidFill>
              <a:latin typeface="Arial" panose="020B0604020202020204" pitchFamily="34" charset="0"/>
              <a:cs typeface="Arial" panose="020B0604020202020204" pitchFamily="34" charset="0"/>
            </a:endParaRPr>
          </a:p>
          <a:p>
            <a:pPr marL="0" indent="0">
              <a:buNone/>
            </a:pPr>
            <a:endParaRPr lang="cs-CZ" altLang="cs-CZ" sz="1100" b="1" dirty="0">
              <a:solidFill>
                <a:srgbClr val="A50021"/>
              </a:solidFill>
            </a:endParaRPr>
          </a:p>
        </p:txBody>
      </p:sp>
      <p:sp>
        <p:nvSpPr>
          <p:cNvPr id="11268" name="Zástupný symbol pro číslo snímku 5">
            <a:extLst>
              <a:ext uri="{FF2B5EF4-FFF2-40B4-BE49-F238E27FC236}">
                <a16:creationId xmlns:a16="http://schemas.microsoft.com/office/drawing/2014/main" id="{BF0CC94A-446A-4DE0-8152-EA393138E4A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1400">
                <a:solidFill>
                  <a:schemeClr val="tx1"/>
                </a:solidFill>
                <a:latin typeface="Arial" panose="020B0604020202020204" pitchFamily="34" charset="0"/>
              </a:defRPr>
            </a:lvl1pPr>
            <a:lvl2pPr marL="742950" indent="-285750">
              <a:spcBef>
                <a:spcPct val="20000"/>
              </a:spcBef>
              <a:buClr>
                <a:schemeClr val="hlink"/>
              </a:buClr>
              <a:buFont typeface="Wingdings" panose="05000000000000000000" pitchFamily="2" charset="2"/>
              <a:buChar char="§"/>
              <a:defRPr sz="1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1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hlink"/>
              </a:buClr>
              <a:buFont typeface="Wingdings" panose="05000000000000000000" pitchFamily="2" charset="2"/>
              <a:buChar char="§"/>
              <a:defRPr sz="14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sz="1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sz="1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sz="1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sz="1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sz="1400">
                <a:solidFill>
                  <a:schemeClr val="tx1"/>
                </a:solidFill>
                <a:latin typeface="Arial" panose="020B0604020202020204" pitchFamily="34" charset="0"/>
                <a:ea typeface="ＭＳ Ｐゴシック" panose="020B0600070205080204" pitchFamily="34" charset="-128"/>
              </a:defRPr>
            </a:lvl9pPr>
          </a:lstStyle>
          <a:p>
            <a:pPr>
              <a:spcBef>
                <a:spcPct val="0"/>
              </a:spcBef>
            </a:pPr>
            <a:r>
              <a:rPr lang="en-US" altLang="cs-CZ" sz="1200"/>
              <a:t>Seite </a:t>
            </a:r>
            <a:fld id="{30401BBB-8C03-49DB-88E3-A227F7232842}" type="slidenum">
              <a:rPr lang="en-US" altLang="cs-CZ" sz="1200"/>
              <a:pPr>
                <a:spcBef>
                  <a:spcPct val="0"/>
                </a:spcBef>
              </a:pPr>
              <a:t>16</a:t>
            </a:fld>
            <a:endParaRPr lang="en-US" altLang="cs-CZ" sz="12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Nadpis 1">
            <a:extLst>
              <a:ext uri="{FF2B5EF4-FFF2-40B4-BE49-F238E27FC236}">
                <a16:creationId xmlns:a16="http://schemas.microsoft.com/office/drawing/2014/main" id="{60B3C44E-083B-4DAC-BF5C-D2C3FA9FB4FF}"/>
              </a:ext>
            </a:extLst>
          </p:cNvPr>
          <p:cNvSpPr>
            <a:spLocks noGrp="1"/>
          </p:cNvSpPr>
          <p:nvPr>
            <p:ph type="title"/>
          </p:nvPr>
        </p:nvSpPr>
        <p:spPr/>
        <p:txBody>
          <a:bodyPr>
            <a:normAutofit/>
          </a:bodyPr>
          <a:lstStyle/>
          <a:p>
            <a:r>
              <a:rPr lang="cs-CZ" altLang="de-DE" sz="3600" dirty="0">
                <a:solidFill>
                  <a:srgbClr val="171C8F"/>
                </a:solidFill>
                <a:latin typeface="Arial" panose="020B0604020202020204" pitchFamily="34" charset="0"/>
                <a:cs typeface="Arial" panose="020B0604020202020204" pitchFamily="34" charset="0"/>
              </a:rPr>
              <a:t>     Sterilizační technika a zákon </a:t>
            </a:r>
            <a:r>
              <a:rPr lang="de-DE" altLang="de-DE" sz="3600" dirty="0">
                <a:solidFill>
                  <a:srgbClr val="171C8F"/>
                </a:solidFill>
                <a:latin typeface="Arial" panose="020B0604020202020204" pitchFamily="34" charset="0"/>
                <a:cs typeface="Arial" panose="020B0604020202020204" pitchFamily="34" charset="0"/>
              </a:rPr>
              <a:t>č. 89/2021 Sb. </a:t>
            </a:r>
          </a:p>
        </p:txBody>
      </p:sp>
      <p:sp>
        <p:nvSpPr>
          <p:cNvPr id="48131" name="Zástupný symbol pro obsah 2">
            <a:extLst>
              <a:ext uri="{FF2B5EF4-FFF2-40B4-BE49-F238E27FC236}">
                <a16:creationId xmlns:a16="http://schemas.microsoft.com/office/drawing/2014/main" id="{5E16FBCF-2BFE-4ECF-A88B-162B77478453}"/>
              </a:ext>
            </a:extLst>
          </p:cNvPr>
          <p:cNvSpPr>
            <a:spLocks noGrp="1"/>
          </p:cNvSpPr>
          <p:nvPr>
            <p:ph idx="1"/>
          </p:nvPr>
        </p:nvSpPr>
        <p:spPr>
          <a:xfrm>
            <a:off x="838200" y="1776549"/>
            <a:ext cx="10515600" cy="4400414"/>
          </a:xfrm>
        </p:spPr>
        <p:txBody>
          <a:bodyPr>
            <a:normAutofit/>
          </a:bodyPr>
          <a:lstStyle/>
          <a:p>
            <a:pPr marL="457200" lvl="1" indent="0" algn="just">
              <a:buNone/>
            </a:pPr>
            <a:r>
              <a:rPr lang="de-DE" sz="1800" dirty="0" err="1">
                <a:solidFill>
                  <a:srgbClr val="171C8F"/>
                </a:solidFill>
                <a:latin typeface="Arial" panose="020B0604020202020204" pitchFamily="34" charset="0"/>
                <a:cs typeface="Arial" panose="020B0604020202020204" pitchFamily="34" charset="0"/>
              </a:rPr>
              <a:t>Provoz</a:t>
            </a:r>
            <a:r>
              <a:rPr lang="de-DE" sz="1800" dirty="0">
                <a:solidFill>
                  <a:srgbClr val="171C8F"/>
                </a:solidFill>
                <a:latin typeface="Arial" panose="020B0604020202020204" pitchFamily="34" charset="0"/>
                <a:cs typeface="Arial" panose="020B0604020202020204" pitchFamily="34" charset="0"/>
              </a:rPr>
              <a:t> a </a:t>
            </a:r>
            <a:r>
              <a:rPr lang="de-DE" sz="1800" dirty="0" err="1">
                <a:solidFill>
                  <a:srgbClr val="171C8F"/>
                </a:solidFill>
                <a:latin typeface="Arial" panose="020B0604020202020204" pitchFamily="34" charset="0"/>
                <a:cs typeface="Arial" panose="020B0604020202020204" pitchFamily="34" charset="0"/>
              </a:rPr>
              <a:t>servis</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zdravotnických</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prostředků</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uvedených</a:t>
            </a:r>
            <a:r>
              <a:rPr lang="de-DE" sz="1800" dirty="0">
                <a:solidFill>
                  <a:srgbClr val="171C8F"/>
                </a:solidFill>
                <a:latin typeface="Arial" panose="020B0604020202020204" pitchFamily="34" charset="0"/>
                <a:cs typeface="Arial" panose="020B0604020202020204" pitchFamily="34" charset="0"/>
              </a:rPr>
              <a:t> do </a:t>
            </a:r>
            <a:r>
              <a:rPr lang="de-DE" sz="1800" dirty="0" err="1">
                <a:solidFill>
                  <a:srgbClr val="171C8F"/>
                </a:solidFill>
                <a:latin typeface="Arial" panose="020B0604020202020204" pitchFamily="34" charset="0"/>
                <a:cs typeface="Arial" panose="020B0604020202020204" pitchFamily="34" charset="0"/>
              </a:rPr>
              <a:t>provozu</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před</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rokem</a:t>
            </a:r>
            <a:r>
              <a:rPr lang="de-DE" sz="1800" dirty="0">
                <a:solidFill>
                  <a:srgbClr val="171C8F"/>
                </a:solidFill>
                <a:latin typeface="Arial" panose="020B0604020202020204" pitchFamily="34" charset="0"/>
                <a:cs typeface="Arial" panose="020B0604020202020204" pitchFamily="34" charset="0"/>
              </a:rPr>
              <a:t> 1998 </a:t>
            </a:r>
            <a:r>
              <a:rPr lang="de-DE" sz="1800" dirty="0" err="1">
                <a:solidFill>
                  <a:srgbClr val="171C8F"/>
                </a:solidFill>
                <a:latin typeface="Arial" panose="020B0604020202020204" pitchFamily="34" charset="0"/>
                <a:cs typeface="Arial" panose="020B0604020202020204" pitchFamily="34" charset="0"/>
              </a:rPr>
              <a:t>požadavky</a:t>
            </a:r>
            <a:r>
              <a:rPr lang="cs-CZ" sz="1800" dirty="0">
                <a:solidFill>
                  <a:srgbClr val="171C8F"/>
                </a:solidFill>
                <a:latin typeface="Arial" panose="020B0604020202020204" pitchFamily="34" charset="0"/>
                <a:cs typeface="Arial" panose="020B0604020202020204" pitchFamily="34" charset="0"/>
              </a:rPr>
              <a:t> zákona nesplňují a</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nemohou</a:t>
            </a:r>
            <a:r>
              <a:rPr lang="cs-CZ" sz="1800" dirty="0">
                <a:solidFill>
                  <a:srgbClr val="171C8F"/>
                </a:solidFill>
                <a:latin typeface="Arial" panose="020B0604020202020204" pitchFamily="34" charset="0"/>
                <a:cs typeface="Arial" panose="020B0604020202020204" pitchFamily="34" charset="0"/>
              </a:rPr>
              <a:t> s</a:t>
            </a:r>
            <a:r>
              <a:rPr lang="de-DE" sz="1800" dirty="0">
                <a:solidFill>
                  <a:srgbClr val="171C8F"/>
                </a:solidFill>
                <a:latin typeface="Arial" panose="020B0604020202020204" pitchFamily="34" charset="0"/>
                <a:cs typeface="Arial" panose="020B0604020202020204" pitchFamily="34" charset="0"/>
              </a:rPr>
              <a:t>e</a:t>
            </a:r>
            <a:r>
              <a:rPr lang="cs-CZ"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provozovat</a:t>
            </a:r>
            <a:r>
              <a:rPr lang="cs-CZ"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jako</a:t>
            </a:r>
            <a:r>
              <a:rPr lang="cs-CZ"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zdravotnické</a:t>
            </a:r>
            <a:r>
              <a:rPr lang="cs-CZ"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prostředky</a:t>
            </a:r>
            <a:r>
              <a:rPr lang="cs-CZ" sz="1800" dirty="0">
                <a:solidFill>
                  <a:srgbClr val="171C8F"/>
                </a:solidFill>
                <a:latin typeface="Arial" panose="020B0604020202020204" pitchFamily="34" charset="0"/>
                <a:cs typeface="Arial" panose="020B0604020202020204" pitchFamily="34" charset="0"/>
              </a:rPr>
              <a:t>. </a:t>
            </a:r>
            <a:r>
              <a:rPr lang="cs-CZ" altLang="de-DE" sz="1800" dirty="0">
                <a:solidFill>
                  <a:srgbClr val="171C8F"/>
                </a:solidFill>
                <a:latin typeface="Arial" panose="020B0604020202020204" pitchFamily="34" charset="0"/>
                <a:cs typeface="Arial" panose="020B0604020202020204" pitchFamily="34" charset="0"/>
              </a:rPr>
              <a:t>OOVZ </a:t>
            </a:r>
            <a:r>
              <a:rPr lang="de-DE" altLang="de-DE" sz="1800" dirty="0" err="1">
                <a:solidFill>
                  <a:srgbClr val="171C8F"/>
                </a:solidFill>
                <a:latin typeface="Arial" panose="020B0604020202020204" pitchFamily="34" charset="0"/>
                <a:cs typeface="Arial" panose="020B0604020202020204" pitchFamily="34" charset="0"/>
              </a:rPr>
              <a:t>kontroluje</a:t>
            </a:r>
            <a:r>
              <a:rPr lang="de-DE" altLang="de-DE" sz="1800" dirty="0">
                <a:solidFill>
                  <a:srgbClr val="171C8F"/>
                </a:solidFill>
                <a:latin typeface="Arial" panose="020B0604020202020204" pitchFamily="34" charset="0"/>
                <a:cs typeface="Arial" panose="020B0604020202020204" pitchFamily="34" charset="0"/>
              </a:rPr>
              <a:t> </a:t>
            </a:r>
            <a:r>
              <a:rPr lang="de-DE" altLang="de-DE" sz="1800" dirty="0" err="1">
                <a:solidFill>
                  <a:srgbClr val="171C8F"/>
                </a:solidFill>
                <a:latin typeface="Arial" panose="020B0604020202020204" pitchFamily="34" charset="0"/>
                <a:cs typeface="Arial" panose="020B0604020202020204" pitchFamily="34" charset="0"/>
              </a:rPr>
              <a:t>sterilizační</a:t>
            </a:r>
            <a:r>
              <a:rPr lang="de-DE" altLang="de-DE" sz="1800" dirty="0">
                <a:solidFill>
                  <a:srgbClr val="171C8F"/>
                </a:solidFill>
                <a:latin typeface="Arial" panose="020B0604020202020204" pitchFamily="34" charset="0"/>
                <a:cs typeface="Arial" panose="020B0604020202020204" pitchFamily="34" charset="0"/>
              </a:rPr>
              <a:t> </a:t>
            </a:r>
            <a:r>
              <a:rPr lang="de-DE" altLang="de-DE" sz="1800" dirty="0" err="1">
                <a:solidFill>
                  <a:srgbClr val="171C8F"/>
                </a:solidFill>
                <a:latin typeface="Arial" panose="020B0604020202020204" pitchFamily="34" charset="0"/>
                <a:cs typeface="Arial" panose="020B0604020202020204" pitchFamily="34" charset="0"/>
              </a:rPr>
              <a:t>účinnost</a:t>
            </a:r>
            <a:r>
              <a:rPr lang="de-DE" altLang="de-DE" sz="1800" dirty="0">
                <a:solidFill>
                  <a:srgbClr val="171C8F"/>
                </a:solidFill>
                <a:latin typeface="Arial" panose="020B0604020202020204" pitchFamily="34" charset="0"/>
                <a:cs typeface="Arial" panose="020B0604020202020204" pitchFamily="34" charset="0"/>
              </a:rPr>
              <a:t> </a:t>
            </a:r>
            <a:r>
              <a:rPr lang="de-DE" altLang="de-DE" sz="1800" dirty="0" err="1">
                <a:solidFill>
                  <a:srgbClr val="171C8F"/>
                </a:solidFill>
                <a:latin typeface="Arial" panose="020B0604020202020204" pitchFamily="34" charset="0"/>
                <a:cs typeface="Arial" panose="020B0604020202020204" pitchFamily="34" charset="0"/>
              </a:rPr>
              <a:t>zdravotnického</a:t>
            </a:r>
            <a:r>
              <a:rPr lang="de-DE" altLang="de-DE" sz="1800" dirty="0">
                <a:solidFill>
                  <a:srgbClr val="171C8F"/>
                </a:solidFill>
                <a:latin typeface="Arial" panose="020B0604020202020204" pitchFamily="34" charset="0"/>
                <a:cs typeface="Arial" panose="020B0604020202020204" pitchFamily="34" charset="0"/>
              </a:rPr>
              <a:t> </a:t>
            </a:r>
            <a:r>
              <a:rPr lang="de-DE" altLang="de-DE" sz="1800" dirty="0" err="1">
                <a:solidFill>
                  <a:srgbClr val="171C8F"/>
                </a:solidFill>
                <a:latin typeface="Arial" panose="020B0604020202020204" pitchFamily="34" charset="0"/>
                <a:cs typeface="Arial" panose="020B0604020202020204" pitchFamily="34" charset="0"/>
              </a:rPr>
              <a:t>prostředku</a:t>
            </a:r>
            <a:r>
              <a:rPr lang="de-DE" altLang="de-DE" sz="1800" dirty="0">
                <a:solidFill>
                  <a:srgbClr val="171C8F"/>
                </a:solidFill>
                <a:latin typeface="Arial" panose="020B0604020202020204" pitchFamily="34" charset="0"/>
                <a:cs typeface="Arial" panose="020B0604020202020204" pitchFamily="34" charset="0"/>
              </a:rPr>
              <a:t>, </a:t>
            </a:r>
            <a:r>
              <a:rPr lang="de-DE" altLang="de-DE" sz="1800" dirty="0" err="1">
                <a:solidFill>
                  <a:srgbClr val="171C8F"/>
                </a:solidFill>
                <a:latin typeface="Arial" panose="020B0604020202020204" pitchFamily="34" charset="0"/>
                <a:cs typeface="Arial" panose="020B0604020202020204" pitchFamily="34" charset="0"/>
              </a:rPr>
              <a:t>protokol</a:t>
            </a:r>
            <a:r>
              <a:rPr lang="de-DE" altLang="de-DE" sz="1800" dirty="0">
                <a:solidFill>
                  <a:srgbClr val="171C8F"/>
                </a:solidFill>
                <a:latin typeface="Arial" panose="020B0604020202020204" pitchFamily="34" charset="0"/>
                <a:cs typeface="Arial" panose="020B0604020202020204" pitchFamily="34" charset="0"/>
              </a:rPr>
              <a:t> o </a:t>
            </a:r>
            <a:r>
              <a:rPr lang="cs-CZ" altLang="de-DE" sz="1800" dirty="0">
                <a:solidFill>
                  <a:srgbClr val="171C8F"/>
                </a:solidFill>
                <a:latin typeface="Arial" panose="020B0604020202020204" pitchFamily="34" charset="0"/>
                <a:cs typeface="Arial" panose="020B0604020202020204" pitchFamily="34" charset="0"/>
              </a:rPr>
              <a:t>účinnosti  sterilizační techniky, o </a:t>
            </a:r>
            <a:r>
              <a:rPr lang="de-DE" altLang="de-DE" sz="1800" dirty="0" err="1">
                <a:solidFill>
                  <a:srgbClr val="171C8F"/>
                </a:solidFill>
                <a:latin typeface="Arial" panose="020B0604020202020204" pitchFamily="34" charset="0"/>
                <a:cs typeface="Arial" panose="020B0604020202020204" pitchFamily="34" charset="0"/>
              </a:rPr>
              <a:t>servisní</a:t>
            </a:r>
            <a:r>
              <a:rPr lang="de-DE" altLang="de-DE" sz="1800" dirty="0">
                <a:solidFill>
                  <a:srgbClr val="171C8F"/>
                </a:solidFill>
                <a:latin typeface="Arial" panose="020B0604020202020204" pitchFamily="34" charset="0"/>
                <a:cs typeface="Arial" panose="020B0604020202020204" pitchFamily="34" charset="0"/>
              </a:rPr>
              <a:t> </a:t>
            </a:r>
            <a:r>
              <a:rPr lang="de-DE" altLang="de-DE" sz="1800" dirty="0" err="1">
                <a:solidFill>
                  <a:srgbClr val="171C8F"/>
                </a:solidFill>
                <a:latin typeface="Arial" panose="020B0604020202020204" pitchFamily="34" charset="0"/>
                <a:cs typeface="Arial" panose="020B0604020202020204" pitchFamily="34" charset="0"/>
              </a:rPr>
              <a:t>kontrole</a:t>
            </a:r>
            <a:r>
              <a:rPr lang="cs-CZ" altLang="de-DE" sz="1800" dirty="0">
                <a:solidFill>
                  <a:srgbClr val="171C8F"/>
                </a:solidFill>
                <a:latin typeface="Arial" panose="020B0604020202020204" pitchFamily="34" charset="0"/>
                <a:cs typeface="Arial" panose="020B0604020202020204" pitchFamily="34" charset="0"/>
              </a:rPr>
              <a:t> -</a:t>
            </a:r>
            <a:r>
              <a:rPr lang="de-DE" altLang="de-DE" sz="1800" dirty="0">
                <a:solidFill>
                  <a:srgbClr val="171C8F"/>
                </a:solidFill>
                <a:latin typeface="Arial" panose="020B0604020202020204" pitchFamily="34" charset="0"/>
                <a:cs typeface="Arial" panose="020B0604020202020204" pitchFamily="34" charset="0"/>
              </a:rPr>
              <a:t>BTK-</a:t>
            </a:r>
            <a:r>
              <a:rPr lang="de-DE" altLang="de-DE" sz="1800" dirty="0" err="1">
                <a:solidFill>
                  <a:srgbClr val="171C8F"/>
                </a:solidFill>
                <a:latin typeface="Arial" panose="020B0604020202020204" pitchFamily="34" charset="0"/>
                <a:cs typeface="Arial" panose="020B0604020202020204" pitchFamily="34" charset="0"/>
              </a:rPr>
              <a:t>bezpečnostně</a:t>
            </a:r>
            <a:r>
              <a:rPr lang="de-DE" altLang="de-DE" sz="1800" dirty="0">
                <a:solidFill>
                  <a:srgbClr val="171C8F"/>
                </a:solidFill>
                <a:latin typeface="Arial" panose="020B0604020202020204" pitchFamily="34" charset="0"/>
                <a:cs typeface="Arial" panose="020B0604020202020204" pitchFamily="34" charset="0"/>
              </a:rPr>
              <a:t> </a:t>
            </a:r>
            <a:r>
              <a:rPr lang="de-DE" altLang="de-DE" sz="1800" dirty="0" err="1">
                <a:solidFill>
                  <a:srgbClr val="171C8F"/>
                </a:solidFill>
                <a:latin typeface="Arial" panose="020B0604020202020204" pitchFamily="34" charset="0"/>
                <a:cs typeface="Arial" panose="020B0604020202020204" pitchFamily="34" charset="0"/>
              </a:rPr>
              <a:t>technická</a:t>
            </a:r>
            <a:r>
              <a:rPr lang="de-DE" altLang="de-DE" sz="1800" dirty="0">
                <a:solidFill>
                  <a:srgbClr val="171C8F"/>
                </a:solidFill>
                <a:latin typeface="Arial" panose="020B0604020202020204" pitchFamily="34" charset="0"/>
                <a:cs typeface="Arial" panose="020B0604020202020204" pitchFamily="34" charset="0"/>
              </a:rPr>
              <a:t> </a:t>
            </a:r>
            <a:r>
              <a:rPr lang="de-DE" altLang="de-DE" sz="1800" dirty="0" err="1">
                <a:solidFill>
                  <a:srgbClr val="171C8F"/>
                </a:solidFill>
                <a:latin typeface="Arial" panose="020B0604020202020204" pitchFamily="34" charset="0"/>
                <a:cs typeface="Arial" panose="020B0604020202020204" pitchFamily="34" charset="0"/>
              </a:rPr>
              <a:t>kontrola</a:t>
            </a:r>
            <a:r>
              <a:rPr lang="de-DE" altLang="de-DE" sz="1800" dirty="0">
                <a:solidFill>
                  <a:srgbClr val="171C8F"/>
                </a:solidFill>
                <a:latin typeface="Arial" panose="020B0604020202020204" pitchFamily="34" charset="0"/>
                <a:cs typeface="Arial" panose="020B0604020202020204" pitchFamily="34" charset="0"/>
              </a:rPr>
              <a:t>. V </a:t>
            </a:r>
            <a:r>
              <a:rPr lang="de-DE" altLang="de-DE" sz="1800" dirty="0" err="1">
                <a:solidFill>
                  <a:srgbClr val="171C8F"/>
                </a:solidFill>
                <a:latin typeface="Arial" panose="020B0604020202020204" pitchFamily="34" charset="0"/>
                <a:cs typeface="Arial" panose="020B0604020202020204" pitchFamily="34" charset="0"/>
              </a:rPr>
              <a:t>případě</a:t>
            </a:r>
            <a:r>
              <a:rPr lang="de-DE" altLang="de-DE" sz="1800" dirty="0">
                <a:solidFill>
                  <a:srgbClr val="171C8F"/>
                </a:solidFill>
                <a:latin typeface="Arial" panose="020B0604020202020204" pitchFamily="34" charset="0"/>
                <a:cs typeface="Arial" panose="020B0604020202020204" pitchFamily="34" charset="0"/>
              </a:rPr>
              <a:t> </a:t>
            </a:r>
            <a:r>
              <a:rPr lang="de-DE" altLang="de-DE" sz="1800" dirty="0" err="1">
                <a:solidFill>
                  <a:srgbClr val="171C8F"/>
                </a:solidFill>
                <a:latin typeface="Arial" panose="020B0604020202020204" pitchFamily="34" charset="0"/>
                <a:cs typeface="Arial" panose="020B0604020202020204" pitchFamily="34" charset="0"/>
              </a:rPr>
              <a:t>negativního</a:t>
            </a:r>
            <a:r>
              <a:rPr lang="de-DE" altLang="de-DE" sz="1800" dirty="0">
                <a:solidFill>
                  <a:srgbClr val="171C8F"/>
                </a:solidFill>
                <a:latin typeface="Arial" panose="020B0604020202020204" pitchFamily="34" charset="0"/>
                <a:cs typeface="Arial" panose="020B0604020202020204" pitchFamily="34" charset="0"/>
              </a:rPr>
              <a:t> </a:t>
            </a:r>
            <a:r>
              <a:rPr lang="de-DE" altLang="de-DE" sz="1800" dirty="0" err="1">
                <a:solidFill>
                  <a:srgbClr val="171C8F"/>
                </a:solidFill>
                <a:latin typeface="Arial" panose="020B0604020202020204" pitchFamily="34" charset="0"/>
                <a:cs typeface="Arial" panose="020B0604020202020204" pitchFamily="34" charset="0"/>
              </a:rPr>
              <a:t>vyjádření</a:t>
            </a:r>
            <a:r>
              <a:rPr lang="de-DE" altLang="de-DE" sz="1800" dirty="0">
                <a:solidFill>
                  <a:srgbClr val="171C8F"/>
                </a:solidFill>
                <a:latin typeface="Arial" panose="020B0604020202020204" pitchFamily="34" charset="0"/>
                <a:cs typeface="Arial" panose="020B0604020202020204" pitchFamily="34" charset="0"/>
              </a:rPr>
              <a:t> </a:t>
            </a:r>
            <a:r>
              <a:rPr lang="de-DE" altLang="de-DE" sz="1800" dirty="0" err="1">
                <a:solidFill>
                  <a:srgbClr val="171C8F"/>
                </a:solidFill>
                <a:latin typeface="Arial" panose="020B0604020202020204" pitchFamily="34" charset="0"/>
                <a:cs typeface="Arial" panose="020B0604020202020204" pitchFamily="34" charset="0"/>
              </a:rPr>
              <a:t>servisního</a:t>
            </a:r>
            <a:r>
              <a:rPr lang="de-DE" altLang="de-DE" sz="1800" dirty="0">
                <a:solidFill>
                  <a:srgbClr val="171C8F"/>
                </a:solidFill>
                <a:latin typeface="Arial" panose="020B0604020202020204" pitchFamily="34" charset="0"/>
                <a:cs typeface="Arial" panose="020B0604020202020204" pitchFamily="34" charset="0"/>
              </a:rPr>
              <a:t> </a:t>
            </a:r>
            <a:r>
              <a:rPr lang="de-DE" altLang="de-DE" sz="1800" dirty="0" err="1">
                <a:solidFill>
                  <a:srgbClr val="171C8F"/>
                </a:solidFill>
                <a:latin typeface="Arial" panose="020B0604020202020204" pitchFamily="34" charset="0"/>
                <a:cs typeface="Arial" panose="020B0604020202020204" pitchFamily="34" charset="0"/>
              </a:rPr>
              <a:t>technika</a:t>
            </a:r>
            <a:r>
              <a:rPr lang="de-DE" altLang="de-DE" sz="1800" dirty="0">
                <a:solidFill>
                  <a:srgbClr val="171C8F"/>
                </a:solidFill>
                <a:latin typeface="Arial" panose="020B0604020202020204" pitchFamily="34" charset="0"/>
                <a:cs typeface="Arial" panose="020B0604020202020204" pitchFamily="34" charset="0"/>
              </a:rPr>
              <a:t>, </a:t>
            </a:r>
            <a:r>
              <a:rPr lang="de-DE" altLang="de-DE" sz="1800" dirty="0" err="1">
                <a:solidFill>
                  <a:srgbClr val="171C8F"/>
                </a:solidFill>
                <a:latin typeface="Arial" panose="020B0604020202020204" pitchFamily="34" charset="0"/>
                <a:cs typeface="Arial" panose="020B0604020202020204" pitchFamily="34" charset="0"/>
              </a:rPr>
              <a:t>že</a:t>
            </a:r>
            <a:r>
              <a:rPr lang="de-DE" altLang="de-DE" sz="1800" dirty="0">
                <a:solidFill>
                  <a:srgbClr val="171C8F"/>
                </a:solidFill>
                <a:latin typeface="Arial" panose="020B0604020202020204" pitchFamily="34" charset="0"/>
                <a:cs typeface="Arial" panose="020B0604020202020204" pitchFamily="34" charset="0"/>
              </a:rPr>
              <a:t> </a:t>
            </a:r>
            <a:r>
              <a:rPr lang="de-DE" altLang="de-DE" sz="1800" dirty="0" err="1">
                <a:solidFill>
                  <a:srgbClr val="171C8F"/>
                </a:solidFill>
                <a:latin typeface="Arial" panose="020B0604020202020204" pitchFamily="34" charset="0"/>
                <a:cs typeface="Arial" panose="020B0604020202020204" pitchFamily="34" charset="0"/>
              </a:rPr>
              <a:t>sterilizační</a:t>
            </a:r>
            <a:r>
              <a:rPr lang="de-DE" altLang="de-DE" sz="1800" dirty="0">
                <a:solidFill>
                  <a:srgbClr val="171C8F"/>
                </a:solidFill>
                <a:latin typeface="Arial" panose="020B0604020202020204" pitchFamily="34" charset="0"/>
                <a:cs typeface="Arial" panose="020B0604020202020204" pitchFamily="34" charset="0"/>
              </a:rPr>
              <a:t> </a:t>
            </a:r>
            <a:r>
              <a:rPr lang="de-DE" altLang="de-DE" sz="1800" dirty="0" err="1">
                <a:solidFill>
                  <a:srgbClr val="171C8F"/>
                </a:solidFill>
                <a:latin typeface="Arial" panose="020B0604020202020204" pitchFamily="34" charset="0"/>
                <a:cs typeface="Arial" panose="020B0604020202020204" pitchFamily="34" charset="0"/>
              </a:rPr>
              <a:t>přístroj</a:t>
            </a:r>
            <a:r>
              <a:rPr lang="de-DE" altLang="de-DE" sz="1800" dirty="0">
                <a:solidFill>
                  <a:srgbClr val="171C8F"/>
                </a:solidFill>
                <a:latin typeface="Arial" panose="020B0604020202020204" pitchFamily="34" charset="0"/>
                <a:cs typeface="Arial" panose="020B0604020202020204" pitchFamily="34" charset="0"/>
              </a:rPr>
              <a:t> </a:t>
            </a:r>
            <a:r>
              <a:rPr lang="de-DE" altLang="de-DE" sz="1800" dirty="0" err="1">
                <a:solidFill>
                  <a:srgbClr val="171C8F"/>
                </a:solidFill>
                <a:latin typeface="Arial" panose="020B0604020202020204" pitchFamily="34" charset="0"/>
                <a:cs typeface="Arial" panose="020B0604020202020204" pitchFamily="34" charset="0"/>
              </a:rPr>
              <a:t>není</a:t>
            </a:r>
            <a:r>
              <a:rPr lang="de-DE" altLang="de-DE" sz="1800" dirty="0">
                <a:solidFill>
                  <a:srgbClr val="171C8F"/>
                </a:solidFill>
                <a:latin typeface="Arial" panose="020B0604020202020204" pitchFamily="34" charset="0"/>
                <a:cs typeface="Arial" panose="020B0604020202020204" pitchFamily="34" charset="0"/>
              </a:rPr>
              <a:t> </a:t>
            </a:r>
            <a:r>
              <a:rPr lang="de-DE" altLang="de-DE" sz="1800" dirty="0" err="1">
                <a:solidFill>
                  <a:srgbClr val="171C8F"/>
                </a:solidFill>
                <a:latin typeface="Arial" panose="020B0604020202020204" pitchFamily="34" charset="0"/>
                <a:cs typeface="Arial" panose="020B0604020202020204" pitchFamily="34" charset="0"/>
              </a:rPr>
              <a:t>zdravotnickým</a:t>
            </a:r>
            <a:r>
              <a:rPr lang="de-DE" altLang="de-DE" sz="1800" dirty="0">
                <a:solidFill>
                  <a:srgbClr val="171C8F"/>
                </a:solidFill>
                <a:latin typeface="Arial" panose="020B0604020202020204" pitchFamily="34" charset="0"/>
                <a:cs typeface="Arial" panose="020B0604020202020204" pitchFamily="34" charset="0"/>
              </a:rPr>
              <a:t> </a:t>
            </a:r>
            <a:r>
              <a:rPr lang="de-DE" altLang="de-DE" sz="1800" dirty="0" err="1">
                <a:solidFill>
                  <a:srgbClr val="171C8F"/>
                </a:solidFill>
                <a:latin typeface="Arial" panose="020B0604020202020204" pitchFamily="34" charset="0"/>
                <a:cs typeface="Arial" panose="020B0604020202020204" pitchFamily="34" charset="0"/>
              </a:rPr>
              <a:t>prostředkem</a:t>
            </a:r>
            <a:r>
              <a:rPr lang="de-DE" altLang="de-DE" sz="1800" dirty="0">
                <a:solidFill>
                  <a:srgbClr val="171C8F"/>
                </a:solidFill>
                <a:latin typeface="Arial" panose="020B0604020202020204" pitchFamily="34" charset="0"/>
                <a:cs typeface="Arial" panose="020B0604020202020204" pitchFamily="34" charset="0"/>
              </a:rPr>
              <a:t>, </a:t>
            </a:r>
            <a:r>
              <a:rPr lang="de-DE" altLang="de-DE" sz="1800" dirty="0" err="1">
                <a:solidFill>
                  <a:srgbClr val="171C8F"/>
                </a:solidFill>
                <a:latin typeface="Arial" panose="020B0604020202020204" pitchFamily="34" charset="0"/>
                <a:cs typeface="Arial" panose="020B0604020202020204" pitchFamily="34" charset="0"/>
              </a:rPr>
              <a:t>nesmí</a:t>
            </a:r>
            <a:r>
              <a:rPr lang="de-DE" altLang="de-DE" sz="1800" dirty="0">
                <a:solidFill>
                  <a:srgbClr val="171C8F"/>
                </a:solidFill>
                <a:latin typeface="Arial" panose="020B0604020202020204" pitchFamily="34" charset="0"/>
                <a:cs typeface="Arial" panose="020B0604020202020204" pitchFamily="34" charset="0"/>
              </a:rPr>
              <a:t> se </a:t>
            </a:r>
            <a:r>
              <a:rPr lang="de-DE" altLang="de-DE" sz="1800" dirty="0" err="1">
                <a:solidFill>
                  <a:srgbClr val="171C8F"/>
                </a:solidFill>
                <a:latin typeface="Arial" panose="020B0604020202020204" pitchFamily="34" charset="0"/>
                <a:cs typeface="Arial" panose="020B0604020202020204" pitchFamily="34" charset="0"/>
              </a:rPr>
              <a:t>sterilizátor</a:t>
            </a:r>
            <a:r>
              <a:rPr lang="de-DE" altLang="de-DE" sz="1800" dirty="0">
                <a:solidFill>
                  <a:srgbClr val="171C8F"/>
                </a:solidFill>
                <a:latin typeface="Arial" panose="020B0604020202020204" pitchFamily="34" charset="0"/>
                <a:cs typeface="Arial" panose="020B0604020202020204" pitchFamily="34" charset="0"/>
              </a:rPr>
              <a:t> </a:t>
            </a:r>
            <a:r>
              <a:rPr lang="de-DE" altLang="de-DE" sz="1800" dirty="0" err="1">
                <a:solidFill>
                  <a:srgbClr val="171C8F"/>
                </a:solidFill>
                <a:latin typeface="Arial" panose="020B0604020202020204" pitchFamily="34" charset="0"/>
                <a:cs typeface="Arial" panose="020B0604020202020204" pitchFamily="34" charset="0"/>
              </a:rPr>
              <a:t>používat</a:t>
            </a:r>
            <a:r>
              <a:rPr lang="de-DE" altLang="de-DE" sz="1800" dirty="0">
                <a:solidFill>
                  <a:srgbClr val="171C8F"/>
                </a:solidFill>
                <a:latin typeface="Arial" panose="020B0604020202020204" pitchFamily="34" charset="0"/>
                <a:cs typeface="Arial" panose="020B0604020202020204" pitchFamily="34" charset="0"/>
              </a:rPr>
              <a:t> </a:t>
            </a:r>
            <a:r>
              <a:rPr lang="de-DE" altLang="de-DE" sz="1800" dirty="0" err="1">
                <a:solidFill>
                  <a:srgbClr val="171C8F"/>
                </a:solidFill>
                <a:latin typeface="Arial" panose="020B0604020202020204" pitchFamily="34" charset="0"/>
                <a:cs typeface="Arial" panose="020B0604020202020204" pitchFamily="34" charset="0"/>
              </a:rPr>
              <a:t>ke</a:t>
            </a:r>
            <a:r>
              <a:rPr lang="de-DE" altLang="de-DE" sz="1800" dirty="0">
                <a:solidFill>
                  <a:srgbClr val="171C8F"/>
                </a:solidFill>
                <a:latin typeface="Arial" panose="020B0604020202020204" pitchFamily="34" charset="0"/>
                <a:cs typeface="Arial" panose="020B0604020202020204" pitchFamily="34" charset="0"/>
              </a:rPr>
              <a:t> </a:t>
            </a:r>
            <a:r>
              <a:rPr lang="de-DE" altLang="de-DE" sz="1800" dirty="0" err="1">
                <a:solidFill>
                  <a:srgbClr val="171C8F"/>
                </a:solidFill>
                <a:latin typeface="Arial" panose="020B0604020202020204" pitchFamily="34" charset="0"/>
                <a:cs typeface="Arial" panose="020B0604020202020204" pitchFamily="34" charset="0"/>
              </a:rPr>
              <a:t>sterilizaci</a:t>
            </a:r>
            <a:r>
              <a:rPr lang="de-DE" altLang="de-DE" sz="1800" dirty="0">
                <a:solidFill>
                  <a:srgbClr val="171C8F"/>
                </a:solidFill>
                <a:latin typeface="Arial" panose="020B0604020202020204" pitchFamily="34" charset="0"/>
                <a:cs typeface="Arial" panose="020B0604020202020204" pitchFamily="34" charset="0"/>
              </a:rPr>
              <a:t>.</a:t>
            </a:r>
            <a:r>
              <a:rPr lang="cs-CZ" altLang="de-DE" sz="1800" dirty="0">
                <a:solidFill>
                  <a:srgbClr val="171C8F"/>
                </a:solidFill>
                <a:latin typeface="Arial" panose="020B0604020202020204" pitchFamily="34" charset="0"/>
                <a:cs typeface="Arial" panose="020B0604020202020204" pitchFamily="34" charset="0"/>
              </a:rPr>
              <a:t> </a:t>
            </a:r>
          </a:p>
          <a:p>
            <a:pPr marL="457200" lvl="1" indent="0" algn="just">
              <a:buNone/>
            </a:pPr>
            <a:endParaRPr lang="cs-CZ" altLang="de-DE" sz="1800" dirty="0">
              <a:solidFill>
                <a:srgbClr val="171C8F"/>
              </a:solidFill>
              <a:latin typeface="Arial" panose="020B0604020202020204" pitchFamily="34" charset="0"/>
              <a:cs typeface="Arial" panose="020B0604020202020204" pitchFamily="34" charset="0"/>
            </a:endParaRPr>
          </a:p>
          <a:p>
            <a:pPr marL="457200" lvl="1" indent="0" algn="just">
              <a:buNone/>
            </a:pPr>
            <a:r>
              <a:rPr lang="cs-CZ" altLang="de-DE" sz="1800" dirty="0">
                <a:solidFill>
                  <a:srgbClr val="171C8F"/>
                </a:solidFill>
                <a:latin typeface="Arial" panose="020B0604020202020204" pitchFamily="34" charset="0"/>
                <a:cs typeface="Arial" panose="020B0604020202020204" pitchFamily="34" charset="0"/>
              </a:rPr>
              <a:t>Ne všichni pracovníci se tím řídí, ale odpovědní pracovníci za sterilizaci se dotazují, zda existuje výjimka, když mají kontrolu bioindikátory, BTK, tlakovou zkoušku a každý cyklus kontrola TST testy, </a:t>
            </a:r>
            <a:r>
              <a:rPr lang="cs-CZ" sz="1800" dirty="0">
                <a:solidFill>
                  <a:srgbClr val="171C8F"/>
                </a:solidFill>
                <a:latin typeface="Arial" panose="020B0604020202020204" pitchFamily="34" charset="0"/>
                <a:cs typeface="Arial" panose="020B0604020202020204" pitchFamily="34" charset="0"/>
              </a:rPr>
              <a:t>parametry vyhovují</a:t>
            </a:r>
            <a:r>
              <a:rPr lang="cs-CZ" sz="1800" dirty="0">
                <a:latin typeface="Arial" panose="020B0604020202020204" pitchFamily="34" charset="0"/>
                <a:cs typeface="Arial" panose="020B0604020202020204" pitchFamily="34" charset="0"/>
              </a:rPr>
              <a:t>. V</a:t>
            </a:r>
            <a:r>
              <a:rPr lang="cs-CZ" altLang="de-DE" sz="1800" dirty="0">
                <a:solidFill>
                  <a:srgbClr val="171C8F"/>
                </a:solidFill>
                <a:latin typeface="Arial" panose="020B0604020202020204" pitchFamily="34" charset="0"/>
                <a:cs typeface="Arial" panose="020B0604020202020204" pitchFamily="34" charset="0"/>
              </a:rPr>
              <a:t>ýjimka neexistuje.</a:t>
            </a:r>
          </a:p>
          <a:p>
            <a:pPr marL="457200" lvl="1" indent="0" algn="just">
              <a:buNone/>
            </a:pPr>
            <a:endParaRPr lang="cs-CZ" altLang="de-DE" sz="1800" dirty="0">
              <a:solidFill>
                <a:srgbClr val="171C8F"/>
              </a:solidFill>
              <a:latin typeface="Arial" panose="020B0604020202020204" pitchFamily="34" charset="0"/>
              <a:cs typeface="Arial" panose="020B0604020202020204" pitchFamily="34" charset="0"/>
            </a:endParaRPr>
          </a:p>
          <a:p>
            <a:pPr marL="457200" lvl="1" indent="0" algn="just">
              <a:buNone/>
            </a:pPr>
            <a:r>
              <a:rPr lang="cs-CZ" altLang="de-DE" sz="1800" dirty="0">
                <a:solidFill>
                  <a:srgbClr val="171C8F"/>
                </a:solidFill>
                <a:latin typeface="Arial" panose="020B0604020202020204" pitchFamily="34" charset="0"/>
                <a:cs typeface="Arial" panose="020B0604020202020204" pitchFamily="34" charset="0"/>
              </a:rPr>
              <a:t>Z</a:t>
            </a:r>
            <a:r>
              <a:rPr lang="de-DE" altLang="de-DE" sz="1800" dirty="0" err="1">
                <a:solidFill>
                  <a:srgbClr val="171C8F"/>
                </a:solidFill>
                <a:latin typeface="Arial" panose="020B0604020202020204" pitchFamily="34" charset="0"/>
                <a:cs typeface="Arial" panose="020B0604020202020204" pitchFamily="34" charset="0"/>
              </a:rPr>
              <a:t>dravotnické</a:t>
            </a:r>
            <a:r>
              <a:rPr lang="de-DE" altLang="de-DE" sz="1800" dirty="0">
                <a:solidFill>
                  <a:srgbClr val="171C8F"/>
                </a:solidFill>
                <a:latin typeface="Arial" panose="020B0604020202020204" pitchFamily="34" charset="0"/>
                <a:cs typeface="Arial" panose="020B0604020202020204" pitchFamily="34" charset="0"/>
              </a:rPr>
              <a:t> </a:t>
            </a:r>
            <a:r>
              <a:rPr lang="de-DE" altLang="de-DE" sz="1800" dirty="0" err="1">
                <a:solidFill>
                  <a:srgbClr val="171C8F"/>
                </a:solidFill>
                <a:latin typeface="Arial" panose="020B0604020202020204" pitchFamily="34" charset="0"/>
                <a:cs typeface="Arial" panose="020B0604020202020204" pitchFamily="34" charset="0"/>
              </a:rPr>
              <a:t>zařízení</a:t>
            </a:r>
            <a:r>
              <a:rPr lang="de-DE" altLang="de-DE" sz="1800" dirty="0">
                <a:solidFill>
                  <a:srgbClr val="171C8F"/>
                </a:solidFill>
                <a:latin typeface="Arial" panose="020B0604020202020204" pitchFamily="34" charset="0"/>
                <a:cs typeface="Arial" panose="020B0604020202020204" pitchFamily="34" charset="0"/>
              </a:rPr>
              <a:t> </a:t>
            </a:r>
            <a:r>
              <a:rPr lang="cs-CZ" altLang="de-DE" sz="1800" dirty="0">
                <a:solidFill>
                  <a:srgbClr val="171C8F"/>
                </a:solidFill>
                <a:latin typeface="Arial" panose="020B0604020202020204" pitchFamily="34" charset="0"/>
                <a:cs typeface="Arial" panose="020B0604020202020204" pitchFamily="34" charset="0"/>
              </a:rPr>
              <a:t>může </a:t>
            </a:r>
            <a:r>
              <a:rPr lang="cs-CZ" altLang="de-DE" sz="1800" dirty="0" err="1">
                <a:solidFill>
                  <a:srgbClr val="171C8F"/>
                </a:solidFill>
                <a:latin typeface="Arial" panose="020B0604020202020204" pitchFamily="34" charset="0"/>
                <a:cs typeface="Arial" panose="020B0604020202020204" pitchFamily="34" charset="0"/>
              </a:rPr>
              <a:t>vyu</a:t>
            </a:r>
            <a:r>
              <a:rPr lang="de-DE" altLang="de-DE" sz="1800" dirty="0" err="1">
                <a:solidFill>
                  <a:srgbClr val="171C8F"/>
                </a:solidFill>
                <a:latin typeface="Arial" panose="020B0604020202020204" pitchFamily="34" charset="0"/>
                <a:cs typeface="Arial" panose="020B0604020202020204" pitchFamily="34" charset="0"/>
              </a:rPr>
              <a:t>žit</a:t>
            </a:r>
            <a:r>
              <a:rPr lang="de-DE" altLang="de-DE" sz="1800" dirty="0">
                <a:solidFill>
                  <a:srgbClr val="171C8F"/>
                </a:solidFill>
                <a:latin typeface="Arial" panose="020B0604020202020204" pitchFamily="34" charset="0"/>
                <a:cs typeface="Arial" panose="020B0604020202020204" pitchFamily="34" charset="0"/>
              </a:rPr>
              <a:t> </a:t>
            </a:r>
            <a:r>
              <a:rPr lang="de-DE" altLang="de-DE" sz="1800" dirty="0" err="1">
                <a:solidFill>
                  <a:srgbClr val="171C8F"/>
                </a:solidFill>
                <a:latin typeface="Arial" panose="020B0604020202020204" pitchFamily="34" charset="0"/>
                <a:cs typeface="Arial" panose="020B0604020202020204" pitchFamily="34" charset="0"/>
              </a:rPr>
              <a:t>outsourcing</a:t>
            </a:r>
            <a:r>
              <a:rPr lang="de-DE" altLang="de-DE" sz="1800" dirty="0">
                <a:solidFill>
                  <a:srgbClr val="171C8F"/>
                </a:solidFill>
                <a:latin typeface="Arial" panose="020B0604020202020204" pitchFamily="34" charset="0"/>
                <a:cs typeface="Arial" panose="020B0604020202020204" pitchFamily="34" charset="0"/>
              </a:rPr>
              <a:t> </a:t>
            </a:r>
            <a:r>
              <a:rPr lang="de-DE" altLang="de-DE" sz="1800" dirty="0" err="1">
                <a:solidFill>
                  <a:srgbClr val="171C8F"/>
                </a:solidFill>
                <a:latin typeface="Arial" panose="020B0604020202020204" pitchFamily="34" charset="0"/>
                <a:cs typeface="Arial" panose="020B0604020202020204" pitchFamily="34" charset="0"/>
              </a:rPr>
              <a:t>prostřednictvím</a:t>
            </a:r>
            <a:r>
              <a:rPr lang="de-DE" altLang="de-DE" sz="1800" dirty="0">
                <a:solidFill>
                  <a:srgbClr val="171C8F"/>
                </a:solidFill>
                <a:latin typeface="Arial" panose="020B0604020202020204" pitchFamily="34" charset="0"/>
                <a:cs typeface="Arial" panose="020B0604020202020204" pitchFamily="34" charset="0"/>
              </a:rPr>
              <a:t> </a:t>
            </a:r>
            <a:r>
              <a:rPr lang="de-DE" altLang="de-DE" sz="1800" dirty="0" err="1">
                <a:solidFill>
                  <a:srgbClr val="171C8F"/>
                </a:solidFill>
                <a:latin typeface="Arial" panose="020B0604020202020204" pitchFamily="34" charset="0"/>
                <a:cs typeface="Arial" panose="020B0604020202020204" pitchFamily="34" charset="0"/>
              </a:rPr>
              <a:t>externích</a:t>
            </a:r>
            <a:r>
              <a:rPr lang="de-DE" altLang="de-DE" sz="1800" dirty="0">
                <a:solidFill>
                  <a:srgbClr val="171C8F"/>
                </a:solidFill>
                <a:latin typeface="Arial" panose="020B0604020202020204" pitchFamily="34" charset="0"/>
                <a:cs typeface="Arial" panose="020B0604020202020204" pitchFamily="34" charset="0"/>
              </a:rPr>
              <a:t> </a:t>
            </a:r>
            <a:r>
              <a:rPr lang="de-DE" altLang="de-DE" sz="1800" dirty="0" err="1">
                <a:solidFill>
                  <a:srgbClr val="171C8F"/>
                </a:solidFill>
                <a:latin typeface="Arial" panose="020B0604020202020204" pitchFamily="34" charset="0"/>
                <a:cs typeface="Arial" panose="020B0604020202020204" pitchFamily="34" charset="0"/>
              </a:rPr>
              <a:t>dodavatelů</a:t>
            </a:r>
            <a:r>
              <a:rPr lang="cs-CZ" altLang="de-DE" sz="1800" dirty="0">
                <a:solidFill>
                  <a:srgbClr val="171C8F"/>
                </a:solidFill>
                <a:latin typeface="Arial" panose="020B0604020202020204" pitchFamily="34" charset="0"/>
                <a:cs typeface="Arial" panose="020B0604020202020204" pitchFamily="34" charset="0"/>
              </a:rPr>
              <a:t>, uzavřít </a:t>
            </a:r>
            <a:r>
              <a:rPr lang="de-DE" altLang="de-DE" sz="1800" dirty="0" err="1">
                <a:solidFill>
                  <a:srgbClr val="171C8F"/>
                </a:solidFill>
                <a:latin typeface="Arial" panose="020B0604020202020204" pitchFamily="34" charset="0"/>
                <a:cs typeface="Arial" panose="020B0604020202020204" pitchFamily="34" charset="0"/>
              </a:rPr>
              <a:t>dohodu</a:t>
            </a:r>
            <a:r>
              <a:rPr lang="de-DE" altLang="de-DE" sz="1800" dirty="0">
                <a:solidFill>
                  <a:srgbClr val="171C8F"/>
                </a:solidFill>
                <a:latin typeface="Arial" panose="020B0604020202020204" pitchFamily="34" charset="0"/>
                <a:cs typeface="Arial" panose="020B0604020202020204" pitchFamily="34" charset="0"/>
              </a:rPr>
              <a:t> s </a:t>
            </a:r>
            <a:r>
              <a:rPr lang="de-DE" altLang="de-DE" sz="1800" dirty="0" err="1">
                <a:solidFill>
                  <a:srgbClr val="171C8F"/>
                </a:solidFill>
                <a:latin typeface="Arial" panose="020B0604020202020204" pitchFamily="34" charset="0"/>
                <a:cs typeface="Arial" panose="020B0604020202020204" pitchFamily="34" charset="0"/>
              </a:rPr>
              <a:t>jiným</a:t>
            </a:r>
            <a:r>
              <a:rPr lang="de-DE" altLang="de-DE" sz="1800" dirty="0">
                <a:solidFill>
                  <a:srgbClr val="171C8F"/>
                </a:solidFill>
                <a:latin typeface="Arial" panose="020B0604020202020204" pitchFamily="34" charset="0"/>
                <a:cs typeface="Arial" panose="020B0604020202020204" pitchFamily="34" charset="0"/>
              </a:rPr>
              <a:t> </a:t>
            </a:r>
            <a:r>
              <a:rPr lang="cs-CZ" altLang="de-DE" sz="1800" dirty="0">
                <a:solidFill>
                  <a:srgbClr val="171C8F"/>
                </a:solidFill>
                <a:latin typeface="Arial" panose="020B0604020202020204" pitchFamily="34" charset="0"/>
                <a:cs typeface="Arial" panose="020B0604020202020204" pitchFamily="34" charset="0"/>
              </a:rPr>
              <a:t>poskytovatelem zdravotních služeb nebo používat jednorázové ZP.</a:t>
            </a:r>
            <a:endParaRPr lang="de-DE" altLang="de-DE" sz="1800" dirty="0">
              <a:solidFill>
                <a:srgbClr val="171C8F"/>
              </a:solidFill>
              <a:latin typeface="Arial" panose="020B0604020202020204" pitchFamily="34" charset="0"/>
              <a:cs typeface="Arial" panose="020B0604020202020204" pitchFamily="34" charset="0"/>
            </a:endParaRPr>
          </a:p>
          <a:p>
            <a:pPr marL="0" indent="0">
              <a:buNone/>
            </a:pPr>
            <a:endParaRPr lang="de-DE" altLang="de-DE"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62EE4D9E-0E48-4081-9B94-70635488B050}"/>
              </a:ext>
            </a:extLst>
          </p:cNvPr>
          <p:cNvSpPr>
            <a:spLocks noGrp="1"/>
          </p:cNvSpPr>
          <p:nvPr>
            <p:ph idx="1"/>
          </p:nvPr>
        </p:nvSpPr>
        <p:spPr/>
        <p:txBody>
          <a:bodyPr>
            <a:normAutofit/>
          </a:bodyPr>
          <a:lstStyle/>
          <a:p>
            <a:pPr marL="0" indent="0">
              <a:buNone/>
            </a:pPr>
            <a:r>
              <a:rPr lang="cs-CZ" sz="3200" dirty="0">
                <a:solidFill>
                  <a:srgbClr val="171C8F"/>
                </a:solidFill>
                <a:latin typeface="Arial" panose="020B0604020202020204" pitchFamily="34" charset="0"/>
                <a:cs typeface="Arial" panose="020B0604020202020204" pitchFamily="34" charset="0"/>
              </a:rPr>
              <a:t>                              Děkuji za pozornost</a:t>
            </a:r>
            <a:endParaRPr lang="de-DE" sz="3200" dirty="0">
              <a:solidFill>
                <a:srgbClr val="171C8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00180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23" name="WordArt 2">
            <a:extLst>
              <a:ext uri="{FF2B5EF4-FFF2-40B4-BE49-F238E27FC236}">
                <a16:creationId xmlns:a16="http://schemas.microsoft.com/office/drawing/2014/main" id="{95E51C55-5724-4950-8D06-4050996F3E21}"/>
              </a:ext>
            </a:extLst>
          </p:cNvPr>
          <p:cNvSpPr>
            <a:spLocks noChangeArrowheads="1" noChangeShapeType="1" noTextEdit="1"/>
          </p:cNvSpPr>
          <p:nvPr/>
        </p:nvSpPr>
        <p:spPr bwMode="auto">
          <a:xfrm rot="21360000">
            <a:off x="3613441" y="867241"/>
            <a:ext cx="5256000" cy="5423040"/>
          </a:xfrm>
          <a:prstGeom prst="rect">
            <a:avLst/>
          </a:prstGeom>
        </p:spPr>
        <p:txBody>
          <a:bodyPr spcFirstLastPara="1" wrap="none" fromWordArt="1">
            <a:prstTxWarp prst="textArchUp">
              <a:avLst>
                <a:gd name="adj" fmla="val 10800000"/>
              </a:avLst>
            </a:prstTxWarp>
          </a:bodyPr>
          <a:lstStyle/>
          <a:p>
            <a:pPr algn="ctr"/>
            <a:endParaRPr lang="de-DE" sz="3266" kern="10" dirty="0">
              <a:ln w="9360">
                <a:solidFill>
                  <a:srgbClr val="000000"/>
                </a:solidFill>
                <a:miter lim="800000"/>
                <a:headEnd/>
                <a:tailEnd/>
              </a:ln>
              <a:solidFill>
                <a:srgbClr val="000000"/>
              </a:solidFill>
              <a:latin typeface="Arial Black" panose="020B0A040201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E8737B-3E68-479E-A00D-8DEF29820938}"/>
              </a:ext>
            </a:extLst>
          </p:cNvPr>
          <p:cNvSpPr>
            <a:spLocks noGrp="1"/>
          </p:cNvSpPr>
          <p:nvPr>
            <p:ph type="title"/>
          </p:nvPr>
        </p:nvSpPr>
        <p:spPr/>
        <p:txBody>
          <a:bodyPr/>
          <a:lstStyle/>
          <a:p>
            <a:r>
              <a:rPr lang="cs-CZ" altLang="cs-CZ" dirty="0">
                <a:solidFill>
                  <a:srgbClr val="171C8F"/>
                </a:solidFill>
                <a:latin typeface="Arial" panose="020B0604020202020204" pitchFamily="34" charset="0"/>
                <a:cs typeface="Arial" panose="020B0604020202020204" pitchFamily="34" charset="0"/>
              </a:rPr>
              <a:t>Legislativa</a:t>
            </a:r>
            <a:endParaRPr lang="de-DE" dirty="0"/>
          </a:p>
        </p:txBody>
      </p:sp>
      <p:sp>
        <p:nvSpPr>
          <p:cNvPr id="3" name="Zástupný symbol pro obsah 2">
            <a:extLst>
              <a:ext uri="{FF2B5EF4-FFF2-40B4-BE49-F238E27FC236}">
                <a16:creationId xmlns:a16="http://schemas.microsoft.com/office/drawing/2014/main" id="{56FFB153-72F9-4992-BB01-8FF57076AD26}"/>
              </a:ext>
            </a:extLst>
          </p:cNvPr>
          <p:cNvSpPr>
            <a:spLocks noGrp="1"/>
          </p:cNvSpPr>
          <p:nvPr>
            <p:ph idx="1"/>
          </p:nvPr>
        </p:nvSpPr>
        <p:spPr/>
        <p:txBody>
          <a:bodyPr>
            <a:normAutofit/>
          </a:bodyPr>
          <a:lstStyle/>
          <a:p>
            <a:pPr marL="0" indent="0" defTabSz="632207" eaLnBrk="0" fontAlgn="base" hangingPunct="0">
              <a:spcBef>
                <a:spcPts val="694"/>
              </a:spcBef>
              <a:spcAft>
                <a:spcPct val="0"/>
              </a:spcAft>
              <a:buNone/>
            </a:pPr>
            <a:r>
              <a:rPr lang="en-GB" altLang="cs-CZ" sz="1400" dirty="0" err="1">
                <a:solidFill>
                  <a:srgbClr val="171C8F"/>
                </a:solidFill>
                <a:latin typeface="Arial" panose="020B0604020202020204" pitchFamily="34" charset="0"/>
                <a:cs typeface="Arial" panose="020B0604020202020204" pitchFamily="34" charset="0"/>
              </a:rPr>
              <a:t>Zákon</a:t>
            </a:r>
            <a:r>
              <a:rPr lang="en-GB" altLang="cs-CZ" sz="1400" dirty="0">
                <a:solidFill>
                  <a:srgbClr val="171C8F"/>
                </a:solidFill>
                <a:latin typeface="Arial" panose="020B0604020202020204" pitchFamily="34" charset="0"/>
                <a:cs typeface="Arial" panose="020B0604020202020204" pitchFamily="34" charset="0"/>
              </a:rPr>
              <a:t> č. 258/2000 Sb., o </a:t>
            </a:r>
            <a:r>
              <a:rPr lang="en-GB" altLang="cs-CZ" sz="1400" dirty="0" err="1">
                <a:solidFill>
                  <a:srgbClr val="171C8F"/>
                </a:solidFill>
                <a:latin typeface="Arial" panose="020B0604020202020204" pitchFamily="34" charset="0"/>
                <a:cs typeface="Arial" panose="020B0604020202020204" pitchFamily="34" charset="0"/>
              </a:rPr>
              <a:t>ochraně</a:t>
            </a:r>
            <a:r>
              <a:rPr lang="en-GB" altLang="cs-CZ" sz="1400" dirty="0">
                <a:solidFill>
                  <a:srgbClr val="171C8F"/>
                </a:solidFill>
                <a:latin typeface="Arial" panose="020B0604020202020204" pitchFamily="34" charset="0"/>
                <a:cs typeface="Arial" panose="020B0604020202020204" pitchFamily="34" charset="0"/>
              </a:rPr>
              <a:t> </a:t>
            </a:r>
            <a:r>
              <a:rPr lang="en-GB" altLang="cs-CZ" sz="1400" dirty="0" err="1">
                <a:solidFill>
                  <a:srgbClr val="171C8F"/>
                </a:solidFill>
                <a:latin typeface="Arial" panose="020B0604020202020204" pitchFamily="34" charset="0"/>
                <a:cs typeface="Arial" panose="020B0604020202020204" pitchFamily="34" charset="0"/>
              </a:rPr>
              <a:t>veřejného</a:t>
            </a:r>
            <a:r>
              <a:rPr lang="en-GB" altLang="cs-CZ" sz="1400" dirty="0">
                <a:solidFill>
                  <a:srgbClr val="171C8F"/>
                </a:solidFill>
                <a:latin typeface="Arial" panose="020B0604020202020204" pitchFamily="34" charset="0"/>
                <a:cs typeface="Arial" panose="020B0604020202020204" pitchFamily="34" charset="0"/>
              </a:rPr>
              <a:t> </a:t>
            </a:r>
            <a:r>
              <a:rPr lang="en-GB" altLang="cs-CZ" sz="1400" dirty="0" err="1">
                <a:solidFill>
                  <a:srgbClr val="171C8F"/>
                </a:solidFill>
                <a:latin typeface="Arial" panose="020B0604020202020204" pitchFamily="34" charset="0"/>
                <a:cs typeface="Arial" panose="020B0604020202020204" pitchFamily="34" charset="0"/>
              </a:rPr>
              <a:t>zdraví</a:t>
            </a:r>
            <a:r>
              <a:rPr lang="en-GB" altLang="cs-CZ" sz="1400" dirty="0">
                <a:solidFill>
                  <a:srgbClr val="171C8F"/>
                </a:solidFill>
                <a:latin typeface="Arial" panose="020B0604020202020204" pitchFamily="34" charset="0"/>
                <a:cs typeface="Arial" panose="020B0604020202020204" pitchFamily="34" charset="0"/>
              </a:rPr>
              <a:t> a o </a:t>
            </a:r>
            <a:r>
              <a:rPr lang="en-GB" altLang="cs-CZ" sz="1400" dirty="0" err="1">
                <a:solidFill>
                  <a:srgbClr val="171C8F"/>
                </a:solidFill>
                <a:latin typeface="Arial" panose="020B0604020202020204" pitchFamily="34" charset="0"/>
                <a:cs typeface="Arial" panose="020B0604020202020204" pitchFamily="34" charset="0"/>
              </a:rPr>
              <a:t>změně</a:t>
            </a:r>
            <a:r>
              <a:rPr lang="en-GB" altLang="cs-CZ" sz="1400" dirty="0">
                <a:solidFill>
                  <a:srgbClr val="171C8F"/>
                </a:solidFill>
                <a:latin typeface="Arial" panose="020B0604020202020204" pitchFamily="34" charset="0"/>
                <a:cs typeface="Arial" panose="020B0604020202020204" pitchFamily="34" charset="0"/>
              </a:rPr>
              <a:t> </a:t>
            </a:r>
            <a:r>
              <a:rPr lang="en-GB" altLang="cs-CZ" sz="1400" dirty="0" err="1">
                <a:solidFill>
                  <a:srgbClr val="171C8F"/>
                </a:solidFill>
                <a:latin typeface="Arial" panose="020B0604020202020204" pitchFamily="34" charset="0"/>
                <a:cs typeface="Arial" panose="020B0604020202020204" pitchFamily="34" charset="0"/>
              </a:rPr>
              <a:t>některých</a:t>
            </a:r>
            <a:r>
              <a:rPr lang="en-GB" altLang="cs-CZ" sz="1400" dirty="0">
                <a:solidFill>
                  <a:srgbClr val="171C8F"/>
                </a:solidFill>
                <a:latin typeface="Arial" panose="020B0604020202020204" pitchFamily="34" charset="0"/>
                <a:cs typeface="Arial" panose="020B0604020202020204" pitchFamily="34" charset="0"/>
              </a:rPr>
              <a:t> </a:t>
            </a:r>
            <a:r>
              <a:rPr lang="en-GB" altLang="cs-CZ" sz="1400" dirty="0" err="1">
                <a:solidFill>
                  <a:srgbClr val="171C8F"/>
                </a:solidFill>
                <a:latin typeface="Arial" panose="020B0604020202020204" pitchFamily="34" charset="0"/>
                <a:cs typeface="Arial" panose="020B0604020202020204" pitchFamily="34" charset="0"/>
              </a:rPr>
              <a:t>souvisejících</a:t>
            </a:r>
            <a:r>
              <a:rPr lang="en-GB" altLang="cs-CZ" sz="1400" dirty="0">
                <a:solidFill>
                  <a:srgbClr val="171C8F"/>
                </a:solidFill>
                <a:latin typeface="Arial" panose="020B0604020202020204" pitchFamily="34" charset="0"/>
                <a:cs typeface="Arial" panose="020B0604020202020204" pitchFamily="34" charset="0"/>
              </a:rPr>
              <a:t> </a:t>
            </a:r>
            <a:r>
              <a:rPr lang="en-GB" altLang="cs-CZ" sz="1400" dirty="0" err="1">
                <a:solidFill>
                  <a:srgbClr val="171C8F"/>
                </a:solidFill>
                <a:latin typeface="Arial" panose="020B0604020202020204" pitchFamily="34" charset="0"/>
                <a:cs typeface="Arial" panose="020B0604020202020204" pitchFamily="34" charset="0"/>
              </a:rPr>
              <a:t>zákonů</a:t>
            </a:r>
            <a:r>
              <a:rPr lang="en-GB" altLang="cs-CZ" sz="1400" dirty="0">
                <a:solidFill>
                  <a:srgbClr val="171C8F"/>
                </a:solidFill>
                <a:latin typeface="Arial" panose="020B0604020202020204" pitchFamily="34" charset="0"/>
                <a:cs typeface="Arial" panose="020B0604020202020204" pitchFamily="34" charset="0"/>
              </a:rPr>
              <a:t> (§15, §17, §18, §46 odst.1, §100), </a:t>
            </a:r>
            <a:r>
              <a:rPr lang="en-GB" altLang="cs-CZ" sz="1400" dirty="0" err="1">
                <a:solidFill>
                  <a:srgbClr val="171C8F"/>
                </a:solidFill>
                <a:latin typeface="Arial" panose="020B0604020202020204" pitchFamily="34" charset="0"/>
                <a:cs typeface="Arial" panose="020B0604020202020204" pitchFamily="34" charset="0"/>
              </a:rPr>
              <a:t>ve</a:t>
            </a:r>
            <a:r>
              <a:rPr lang="en-GB" altLang="cs-CZ" sz="1400" dirty="0">
                <a:solidFill>
                  <a:srgbClr val="171C8F"/>
                </a:solidFill>
                <a:latin typeface="Arial" panose="020B0604020202020204" pitchFamily="34" charset="0"/>
                <a:cs typeface="Arial" panose="020B0604020202020204" pitchFamily="34" charset="0"/>
              </a:rPr>
              <a:t> </a:t>
            </a:r>
            <a:r>
              <a:rPr lang="en-GB" altLang="cs-CZ" sz="1400" dirty="0" err="1">
                <a:solidFill>
                  <a:srgbClr val="171C8F"/>
                </a:solidFill>
                <a:latin typeface="Arial" panose="020B0604020202020204" pitchFamily="34" charset="0"/>
                <a:cs typeface="Arial" panose="020B0604020202020204" pitchFamily="34" charset="0"/>
              </a:rPr>
              <a:t>znění</a:t>
            </a:r>
            <a:r>
              <a:rPr lang="en-GB" altLang="cs-CZ" sz="1400" dirty="0">
                <a:solidFill>
                  <a:srgbClr val="171C8F"/>
                </a:solidFill>
                <a:latin typeface="Arial" panose="020B0604020202020204" pitchFamily="34" charset="0"/>
                <a:cs typeface="Arial" panose="020B0604020202020204" pitchFamily="34" charset="0"/>
              </a:rPr>
              <a:t> </a:t>
            </a:r>
            <a:r>
              <a:rPr lang="en-GB" altLang="cs-CZ" sz="1400" dirty="0" err="1">
                <a:solidFill>
                  <a:srgbClr val="171C8F"/>
                </a:solidFill>
                <a:latin typeface="Arial" panose="020B0604020202020204" pitchFamily="34" charset="0"/>
                <a:cs typeface="Arial" panose="020B0604020202020204" pitchFamily="34" charset="0"/>
              </a:rPr>
              <a:t>pozdějších</a:t>
            </a:r>
            <a:r>
              <a:rPr lang="en-GB" altLang="cs-CZ" sz="1400" dirty="0">
                <a:solidFill>
                  <a:srgbClr val="171C8F"/>
                </a:solidFill>
                <a:latin typeface="Arial" panose="020B0604020202020204" pitchFamily="34" charset="0"/>
                <a:cs typeface="Arial" panose="020B0604020202020204" pitchFamily="34" charset="0"/>
              </a:rPr>
              <a:t> </a:t>
            </a:r>
            <a:r>
              <a:rPr lang="en-GB" altLang="cs-CZ" sz="1400" dirty="0" err="1">
                <a:solidFill>
                  <a:srgbClr val="171C8F"/>
                </a:solidFill>
                <a:latin typeface="Arial" panose="020B0604020202020204" pitchFamily="34" charset="0"/>
                <a:cs typeface="Arial" panose="020B0604020202020204" pitchFamily="34" charset="0"/>
              </a:rPr>
              <a:t>předpisů</a:t>
            </a:r>
            <a:endParaRPr lang="cs-CZ" altLang="cs-CZ" sz="1400" dirty="0">
              <a:solidFill>
                <a:srgbClr val="171C8F"/>
              </a:solidFill>
              <a:latin typeface="Arial" panose="020B0604020202020204" pitchFamily="34" charset="0"/>
              <a:cs typeface="Arial" panose="020B0604020202020204" pitchFamily="34" charset="0"/>
            </a:endParaRPr>
          </a:p>
          <a:p>
            <a:pPr marL="0" indent="0" defTabSz="632207" eaLnBrk="0" fontAlgn="base" hangingPunct="0">
              <a:spcBef>
                <a:spcPts val="694"/>
              </a:spcBef>
              <a:spcAft>
                <a:spcPct val="0"/>
              </a:spcAft>
              <a:buNone/>
            </a:pPr>
            <a:r>
              <a:rPr lang="cs-CZ" altLang="cs-CZ" sz="1400" dirty="0">
                <a:solidFill>
                  <a:srgbClr val="171C8F"/>
                </a:solidFill>
                <a:latin typeface="Arial" panose="020B0604020202020204" pitchFamily="34" charset="0"/>
                <a:cs typeface="Arial" panose="020B0604020202020204" pitchFamily="34" charset="0"/>
              </a:rPr>
              <a:t>Zákona č.372//2011 Sb., o zdravotních službách a podmínkách jejich poskytování ve znění  pozdějších předpisů </a:t>
            </a:r>
          </a:p>
          <a:p>
            <a:pPr marL="0" indent="0" defTabSz="632207" eaLnBrk="0" fontAlgn="base" hangingPunct="0">
              <a:spcBef>
                <a:spcPts val="694"/>
              </a:spcBef>
              <a:spcAft>
                <a:spcPct val="0"/>
              </a:spcAft>
              <a:buNone/>
            </a:pPr>
            <a:r>
              <a:rPr lang="en-GB" altLang="cs-CZ" sz="1400" dirty="0" err="1">
                <a:solidFill>
                  <a:srgbClr val="171C8F"/>
                </a:solidFill>
                <a:latin typeface="Arial" panose="020B0604020202020204" pitchFamily="34" charset="0"/>
                <a:cs typeface="Arial" panose="020B0604020202020204" pitchFamily="34" charset="0"/>
              </a:rPr>
              <a:t>Zákon</a:t>
            </a:r>
            <a:r>
              <a:rPr lang="en-GB" altLang="cs-CZ" sz="1400" dirty="0">
                <a:solidFill>
                  <a:srgbClr val="171C8F"/>
                </a:solidFill>
                <a:latin typeface="Arial" panose="020B0604020202020204" pitchFamily="34" charset="0"/>
                <a:cs typeface="Arial" panose="020B0604020202020204" pitchFamily="34" charset="0"/>
              </a:rPr>
              <a:t> č.268/2014 Sb., o </a:t>
            </a:r>
            <a:r>
              <a:rPr lang="en-GB" altLang="cs-CZ" sz="1400" dirty="0" err="1">
                <a:solidFill>
                  <a:srgbClr val="171C8F"/>
                </a:solidFill>
                <a:latin typeface="Arial" panose="020B0604020202020204" pitchFamily="34" charset="0"/>
                <a:cs typeface="Arial" panose="020B0604020202020204" pitchFamily="34" charset="0"/>
              </a:rPr>
              <a:t>zdravotnických</a:t>
            </a:r>
            <a:r>
              <a:rPr lang="en-GB" altLang="cs-CZ" sz="1400" dirty="0">
                <a:solidFill>
                  <a:srgbClr val="171C8F"/>
                </a:solidFill>
                <a:latin typeface="Arial" panose="020B0604020202020204" pitchFamily="34" charset="0"/>
                <a:cs typeface="Arial" panose="020B0604020202020204" pitchFamily="34" charset="0"/>
              </a:rPr>
              <a:t> </a:t>
            </a:r>
            <a:r>
              <a:rPr lang="en-GB" altLang="cs-CZ" sz="1400" dirty="0" err="1">
                <a:solidFill>
                  <a:srgbClr val="171C8F"/>
                </a:solidFill>
                <a:latin typeface="Arial" panose="020B0604020202020204" pitchFamily="34" charset="0"/>
                <a:cs typeface="Arial" panose="020B0604020202020204" pitchFamily="34" charset="0"/>
              </a:rPr>
              <a:t>prostředcích</a:t>
            </a:r>
            <a:r>
              <a:rPr lang="en-GB" altLang="cs-CZ" sz="1400" dirty="0">
                <a:solidFill>
                  <a:srgbClr val="171C8F"/>
                </a:solidFill>
                <a:latin typeface="Arial" panose="020B0604020202020204" pitchFamily="34" charset="0"/>
                <a:cs typeface="Arial" panose="020B0604020202020204" pitchFamily="34" charset="0"/>
              </a:rPr>
              <a:t> </a:t>
            </a:r>
            <a:r>
              <a:rPr lang="en-GB" altLang="cs-CZ" sz="1400" dirty="0" err="1">
                <a:solidFill>
                  <a:srgbClr val="171C8F"/>
                </a:solidFill>
                <a:latin typeface="Arial" panose="020B0604020202020204" pitchFamily="34" charset="0"/>
                <a:cs typeface="Arial" panose="020B0604020202020204" pitchFamily="34" charset="0"/>
              </a:rPr>
              <a:t>ve</a:t>
            </a:r>
            <a:r>
              <a:rPr lang="en-GB" altLang="cs-CZ" sz="1400" dirty="0">
                <a:solidFill>
                  <a:srgbClr val="171C8F"/>
                </a:solidFill>
                <a:latin typeface="Arial" panose="020B0604020202020204" pitchFamily="34" charset="0"/>
                <a:cs typeface="Arial" panose="020B0604020202020204" pitchFamily="34" charset="0"/>
              </a:rPr>
              <a:t> </a:t>
            </a:r>
            <a:r>
              <a:rPr lang="en-GB" altLang="cs-CZ" sz="1400" dirty="0" err="1">
                <a:solidFill>
                  <a:srgbClr val="171C8F"/>
                </a:solidFill>
                <a:latin typeface="Arial" panose="020B0604020202020204" pitchFamily="34" charset="0"/>
                <a:cs typeface="Arial" panose="020B0604020202020204" pitchFamily="34" charset="0"/>
              </a:rPr>
              <a:t>znění</a:t>
            </a:r>
            <a:r>
              <a:rPr lang="en-GB" altLang="cs-CZ" sz="1400" dirty="0">
                <a:solidFill>
                  <a:srgbClr val="171C8F"/>
                </a:solidFill>
                <a:latin typeface="Arial" panose="020B0604020202020204" pitchFamily="34" charset="0"/>
                <a:cs typeface="Arial" panose="020B0604020202020204" pitchFamily="34" charset="0"/>
              </a:rPr>
              <a:t> </a:t>
            </a:r>
            <a:r>
              <a:rPr lang="en-GB" altLang="cs-CZ" sz="1400" dirty="0" err="1">
                <a:solidFill>
                  <a:srgbClr val="171C8F"/>
                </a:solidFill>
                <a:latin typeface="Arial" panose="020B0604020202020204" pitchFamily="34" charset="0"/>
                <a:cs typeface="Arial" panose="020B0604020202020204" pitchFamily="34" charset="0"/>
              </a:rPr>
              <a:t>pozdějších</a:t>
            </a:r>
            <a:r>
              <a:rPr lang="en-GB" altLang="cs-CZ" sz="1400" dirty="0">
                <a:solidFill>
                  <a:srgbClr val="171C8F"/>
                </a:solidFill>
                <a:latin typeface="Arial" panose="020B0604020202020204" pitchFamily="34" charset="0"/>
                <a:cs typeface="Arial" panose="020B0604020202020204" pitchFamily="34" charset="0"/>
              </a:rPr>
              <a:t> </a:t>
            </a:r>
            <a:r>
              <a:rPr lang="en-GB" altLang="cs-CZ" sz="1400" dirty="0" err="1">
                <a:solidFill>
                  <a:srgbClr val="171C8F"/>
                </a:solidFill>
                <a:latin typeface="Arial" panose="020B0604020202020204" pitchFamily="34" charset="0"/>
                <a:cs typeface="Arial" panose="020B0604020202020204" pitchFamily="34" charset="0"/>
              </a:rPr>
              <a:t>předpisů</a:t>
            </a:r>
            <a:r>
              <a:rPr lang="en-GB" altLang="cs-CZ" sz="1400" dirty="0">
                <a:solidFill>
                  <a:srgbClr val="171C8F"/>
                </a:solidFill>
                <a:latin typeface="Arial" panose="020B0604020202020204" pitchFamily="34" charset="0"/>
                <a:cs typeface="Arial" panose="020B0604020202020204" pitchFamily="34" charset="0"/>
              </a:rPr>
              <a:t>., </a:t>
            </a:r>
            <a:r>
              <a:rPr lang="cs-CZ" altLang="cs-CZ" sz="1400" dirty="0">
                <a:solidFill>
                  <a:srgbClr val="171C8F"/>
                </a:solidFill>
                <a:latin typeface="Arial" panose="020B0604020202020204" pitchFamily="34" charset="0"/>
                <a:cs typeface="Arial" panose="020B0604020202020204" pitchFamily="34" charset="0"/>
              </a:rPr>
              <a:t>č.89/2021 Sb.</a:t>
            </a:r>
          </a:p>
          <a:p>
            <a:pPr marL="0" indent="0" defTabSz="632207" eaLnBrk="0" fontAlgn="base" hangingPunct="0">
              <a:spcBef>
                <a:spcPts val="694"/>
              </a:spcBef>
              <a:spcAft>
                <a:spcPct val="0"/>
              </a:spcAft>
              <a:buNone/>
            </a:pPr>
            <a:r>
              <a:rPr lang="en-GB" altLang="cs-CZ" sz="1400" dirty="0" err="1">
                <a:solidFill>
                  <a:srgbClr val="19237D"/>
                </a:solidFill>
                <a:latin typeface="Arial" panose="020B0604020202020204" pitchFamily="34" charset="0"/>
                <a:cs typeface="Arial" panose="020B0604020202020204" pitchFamily="34" charset="0"/>
              </a:rPr>
              <a:t>Zákon</a:t>
            </a:r>
            <a:r>
              <a:rPr lang="en-GB" altLang="cs-CZ" sz="1400" dirty="0">
                <a:solidFill>
                  <a:srgbClr val="19237D"/>
                </a:solidFill>
                <a:latin typeface="Arial" panose="020B0604020202020204" pitchFamily="34" charset="0"/>
                <a:cs typeface="Arial" panose="020B0604020202020204" pitchFamily="34" charset="0"/>
              </a:rPr>
              <a:t> o </a:t>
            </a:r>
            <a:r>
              <a:rPr lang="en-GB" altLang="cs-CZ" sz="1400" dirty="0" err="1">
                <a:solidFill>
                  <a:srgbClr val="19237D"/>
                </a:solidFill>
                <a:latin typeface="Arial" panose="020B0604020202020204" pitchFamily="34" charset="0"/>
                <a:cs typeface="Arial" panose="020B0604020202020204" pitchFamily="34" charset="0"/>
              </a:rPr>
              <a:t>odpadech</a:t>
            </a:r>
            <a:r>
              <a:rPr lang="en-GB" altLang="cs-CZ" sz="1400" dirty="0">
                <a:solidFill>
                  <a:srgbClr val="19237D"/>
                </a:solidFill>
                <a:latin typeface="Arial" panose="020B0604020202020204" pitchFamily="34" charset="0"/>
                <a:cs typeface="Arial" panose="020B0604020202020204" pitchFamily="34" charset="0"/>
              </a:rPr>
              <a:t> č. </a:t>
            </a:r>
            <a:r>
              <a:rPr lang="cs-CZ" altLang="cs-CZ" sz="1400" dirty="0">
                <a:solidFill>
                  <a:srgbClr val="19237D"/>
                </a:solidFill>
                <a:latin typeface="Arial" panose="020B0604020202020204" pitchFamily="34" charset="0"/>
                <a:cs typeface="Arial" panose="020B0604020202020204" pitchFamily="34" charset="0"/>
              </a:rPr>
              <a:t>541</a:t>
            </a:r>
            <a:r>
              <a:rPr lang="en-GB" altLang="cs-CZ" sz="1400" dirty="0">
                <a:solidFill>
                  <a:srgbClr val="19237D"/>
                </a:solidFill>
                <a:latin typeface="Arial" panose="020B0604020202020204" pitchFamily="34" charset="0"/>
                <a:cs typeface="Arial" panose="020B0604020202020204" pitchFamily="34" charset="0"/>
              </a:rPr>
              <a:t>/20</a:t>
            </a:r>
            <a:r>
              <a:rPr lang="cs-CZ" altLang="cs-CZ" sz="1400" dirty="0">
                <a:solidFill>
                  <a:srgbClr val="19237D"/>
                </a:solidFill>
                <a:latin typeface="Arial" panose="020B0604020202020204" pitchFamily="34" charset="0"/>
                <a:cs typeface="Arial" panose="020B0604020202020204" pitchFamily="34" charset="0"/>
              </a:rPr>
              <a:t>20</a:t>
            </a:r>
            <a:r>
              <a:rPr lang="en-GB" altLang="cs-CZ" sz="1400" dirty="0">
                <a:solidFill>
                  <a:srgbClr val="19237D"/>
                </a:solidFill>
                <a:latin typeface="Arial" panose="020B0604020202020204" pitchFamily="34" charset="0"/>
                <a:cs typeface="Arial" panose="020B0604020202020204" pitchFamily="34" charset="0"/>
              </a:rPr>
              <a:t> Sb.</a:t>
            </a:r>
            <a:endParaRPr lang="cs-CZ" altLang="cs-CZ" sz="1400" dirty="0">
              <a:solidFill>
                <a:srgbClr val="19237D"/>
              </a:solidFill>
              <a:latin typeface="Arial" panose="020B0604020202020204" pitchFamily="34" charset="0"/>
              <a:cs typeface="Arial" panose="020B0604020202020204" pitchFamily="34" charset="0"/>
            </a:endParaRPr>
          </a:p>
          <a:p>
            <a:pPr marL="0" indent="0" defTabSz="632207" eaLnBrk="0" fontAlgn="base" hangingPunct="0">
              <a:spcBef>
                <a:spcPts val="694"/>
              </a:spcBef>
              <a:spcAft>
                <a:spcPct val="0"/>
              </a:spcAft>
              <a:buNone/>
            </a:pPr>
            <a:r>
              <a:rPr lang="en-GB" altLang="cs-CZ" sz="1400" dirty="0" err="1">
                <a:solidFill>
                  <a:srgbClr val="171C8F"/>
                </a:solidFill>
                <a:latin typeface="Arial" panose="020B0604020202020204" pitchFamily="34" charset="0"/>
                <a:cs typeface="Arial" panose="020B0604020202020204" pitchFamily="34" charset="0"/>
              </a:rPr>
              <a:t>Zákon</a:t>
            </a:r>
            <a:r>
              <a:rPr lang="en-GB" altLang="cs-CZ" sz="1400" dirty="0">
                <a:solidFill>
                  <a:srgbClr val="171C8F"/>
                </a:solidFill>
                <a:latin typeface="Arial" panose="020B0604020202020204" pitchFamily="34" charset="0"/>
                <a:cs typeface="Arial" panose="020B0604020202020204" pitchFamily="34" charset="0"/>
              </a:rPr>
              <a:t> č. 324/2016 </a:t>
            </a:r>
            <a:r>
              <a:rPr lang="en-GB" altLang="cs-CZ" sz="1400" dirty="0" err="1">
                <a:solidFill>
                  <a:srgbClr val="171C8F"/>
                </a:solidFill>
                <a:latin typeface="Arial" panose="020B0604020202020204" pitchFamily="34" charset="0"/>
                <a:cs typeface="Arial" panose="020B0604020202020204" pitchFamily="34" charset="0"/>
              </a:rPr>
              <a:t>Sb.,o</a:t>
            </a:r>
            <a:r>
              <a:rPr lang="en-GB" altLang="cs-CZ" sz="1400" dirty="0">
                <a:solidFill>
                  <a:srgbClr val="171C8F"/>
                </a:solidFill>
                <a:latin typeface="Arial" panose="020B0604020202020204" pitchFamily="34" charset="0"/>
                <a:cs typeface="Arial" panose="020B0604020202020204" pitchFamily="34" charset="0"/>
              </a:rPr>
              <a:t> </a:t>
            </a:r>
            <a:r>
              <a:rPr lang="en-GB" altLang="cs-CZ" sz="1400" dirty="0" err="1">
                <a:solidFill>
                  <a:srgbClr val="171C8F"/>
                </a:solidFill>
                <a:latin typeface="Arial" panose="020B0604020202020204" pitchFamily="34" charset="0"/>
                <a:cs typeface="Arial" panose="020B0604020202020204" pitchFamily="34" charset="0"/>
              </a:rPr>
              <a:t>podmínkách</a:t>
            </a:r>
            <a:r>
              <a:rPr lang="en-GB" altLang="cs-CZ" sz="1400" dirty="0">
                <a:solidFill>
                  <a:srgbClr val="171C8F"/>
                </a:solidFill>
                <a:latin typeface="Arial" panose="020B0604020202020204" pitchFamily="34" charset="0"/>
                <a:cs typeface="Arial" panose="020B0604020202020204" pitchFamily="34" charset="0"/>
              </a:rPr>
              <a:t> </a:t>
            </a:r>
            <a:r>
              <a:rPr lang="en-GB" altLang="cs-CZ" sz="1400" dirty="0" err="1">
                <a:solidFill>
                  <a:srgbClr val="171C8F"/>
                </a:solidFill>
                <a:latin typeface="Arial" panose="020B0604020202020204" pitchFamily="34" charset="0"/>
                <a:cs typeface="Arial" panose="020B0604020202020204" pitchFamily="34" charset="0"/>
              </a:rPr>
              <a:t>biocidů</a:t>
            </a:r>
            <a:r>
              <a:rPr lang="en-GB" altLang="cs-CZ" sz="1400" dirty="0">
                <a:solidFill>
                  <a:srgbClr val="171C8F"/>
                </a:solidFill>
                <a:latin typeface="Arial" panose="020B0604020202020204" pitchFamily="34" charset="0"/>
                <a:cs typeface="Arial" panose="020B0604020202020204" pitchFamily="34" charset="0"/>
              </a:rPr>
              <a:t> </a:t>
            </a:r>
            <a:r>
              <a:rPr lang="en-GB" altLang="cs-CZ" sz="1400" dirty="0" err="1">
                <a:solidFill>
                  <a:srgbClr val="171C8F"/>
                </a:solidFill>
                <a:latin typeface="Arial" panose="020B0604020202020204" pitchFamily="34" charset="0"/>
                <a:cs typeface="Arial" panose="020B0604020202020204" pitchFamily="34" charset="0"/>
              </a:rPr>
              <a:t>na</a:t>
            </a:r>
            <a:r>
              <a:rPr lang="en-GB" altLang="cs-CZ" sz="1400" dirty="0">
                <a:solidFill>
                  <a:srgbClr val="171C8F"/>
                </a:solidFill>
                <a:latin typeface="Arial" panose="020B0604020202020204" pitchFamily="34" charset="0"/>
                <a:cs typeface="Arial" panose="020B0604020202020204" pitchFamily="34" charset="0"/>
              </a:rPr>
              <a:t> </a:t>
            </a:r>
            <a:r>
              <a:rPr lang="en-GB" altLang="cs-CZ" sz="1400" dirty="0" err="1">
                <a:solidFill>
                  <a:srgbClr val="171C8F"/>
                </a:solidFill>
                <a:latin typeface="Arial" panose="020B0604020202020204" pitchFamily="34" charset="0"/>
                <a:cs typeface="Arial" panose="020B0604020202020204" pitchFamily="34" charset="0"/>
              </a:rPr>
              <a:t>trh</a:t>
            </a:r>
            <a:r>
              <a:rPr lang="en-GB" altLang="cs-CZ" sz="1400" dirty="0">
                <a:solidFill>
                  <a:srgbClr val="171C8F"/>
                </a:solidFill>
                <a:latin typeface="Arial" panose="020B0604020202020204" pitchFamily="34" charset="0"/>
                <a:cs typeface="Arial" panose="020B0604020202020204" pitchFamily="34" charset="0"/>
              </a:rPr>
              <a:t>…</a:t>
            </a:r>
            <a:r>
              <a:rPr lang="cs-CZ" altLang="cs-CZ" sz="1400" dirty="0">
                <a:solidFill>
                  <a:srgbClr val="171C8F"/>
                </a:solidFill>
                <a:latin typeface="Arial" panose="020B0604020202020204" pitchFamily="34" charset="0"/>
                <a:cs typeface="Arial" panose="020B0604020202020204" pitchFamily="34" charset="0"/>
              </a:rPr>
              <a:t>.</a:t>
            </a:r>
            <a:r>
              <a:rPr lang="en-GB" altLang="cs-CZ" sz="1400" dirty="0">
                <a:solidFill>
                  <a:srgbClr val="171C8F"/>
                </a:solidFill>
                <a:latin typeface="Arial" panose="020B0604020202020204" pitchFamily="34" charset="0"/>
                <a:cs typeface="Arial" panose="020B0604020202020204" pitchFamily="34" charset="0"/>
              </a:rPr>
              <a:t> </a:t>
            </a:r>
            <a:r>
              <a:rPr lang="en-GB" altLang="cs-CZ" sz="1400" dirty="0" err="1">
                <a:solidFill>
                  <a:srgbClr val="171C8F"/>
                </a:solidFill>
                <a:latin typeface="Arial" panose="020B0604020202020204" pitchFamily="34" charset="0"/>
                <a:cs typeface="Arial" panose="020B0604020202020204" pitchFamily="34" charset="0"/>
              </a:rPr>
              <a:t>ve</a:t>
            </a:r>
            <a:r>
              <a:rPr lang="en-GB" altLang="cs-CZ" sz="1400" dirty="0">
                <a:solidFill>
                  <a:srgbClr val="171C8F"/>
                </a:solidFill>
                <a:latin typeface="Arial" panose="020B0604020202020204" pitchFamily="34" charset="0"/>
                <a:cs typeface="Arial" panose="020B0604020202020204" pitchFamily="34" charset="0"/>
              </a:rPr>
              <a:t> </a:t>
            </a:r>
            <a:r>
              <a:rPr lang="en-GB" altLang="cs-CZ" sz="1400" dirty="0" err="1">
                <a:solidFill>
                  <a:srgbClr val="171C8F"/>
                </a:solidFill>
                <a:latin typeface="Arial" panose="020B0604020202020204" pitchFamily="34" charset="0"/>
                <a:cs typeface="Arial" panose="020B0604020202020204" pitchFamily="34" charset="0"/>
              </a:rPr>
              <a:t>znění</a:t>
            </a:r>
            <a:r>
              <a:rPr lang="en-GB" altLang="cs-CZ" sz="1400" dirty="0">
                <a:solidFill>
                  <a:srgbClr val="171C8F"/>
                </a:solidFill>
                <a:latin typeface="Arial" panose="020B0604020202020204" pitchFamily="34" charset="0"/>
                <a:cs typeface="Arial" panose="020B0604020202020204" pitchFamily="34" charset="0"/>
              </a:rPr>
              <a:t> </a:t>
            </a:r>
            <a:r>
              <a:rPr lang="en-GB" altLang="cs-CZ" sz="1400" dirty="0" err="1">
                <a:solidFill>
                  <a:srgbClr val="171C8F"/>
                </a:solidFill>
                <a:latin typeface="Arial" panose="020B0604020202020204" pitchFamily="34" charset="0"/>
                <a:cs typeface="Arial" panose="020B0604020202020204" pitchFamily="34" charset="0"/>
              </a:rPr>
              <a:t>pozdějších</a:t>
            </a:r>
            <a:r>
              <a:rPr lang="en-GB" altLang="cs-CZ" sz="1400" dirty="0">
                <a:solidFill>
                  <a:srgbClr val="171C8F"/>
                </a:solidFill>
                <a:latin typeface="Arial" panose="020B0604020202020204" pitchFamily="34" charset="0"/>
                <a:cs typeface="Arial" panose="020B0604020202020204" pitchFamily="34" charset="0"/>
              </a:rPr>
              <a:t> </a:t>
            </a:r>
            <a:r>
              <a:rPr lang="en-GB" altLang="cs-CZ" sz="1400" dirty="0" err="1">
                <a:solidFill>
                  <a:srgbClr val="171C8F"/>
                </a:solidFill>
                <a:latin typeface="Arial" panose="020B0604020202020204" pitchFamily="34" charset="0"/>
                <a:cs typeface="Arial" panose="020B0604020202020204" pitchFamily="34" charset="0"/>
              </a:rPr>
              <a:t>předpisů</a:t>
            </a:r>
            <a:endParaRPr lang="cs-CZ" altLang="cs-CZ" sz="1400" dirty="0">
              <a:solidFill>
                <a:srgbClr val="171C8F"/>
              </a:solidFill>
              <a:latin typeface="Arial" panose="020B0604020202020204" pitchFamily="34" charset="0"/>
              <a:cs typeface="Arial" panose="020B0604020202020204" pitchFamily="34" charset="0"/>
            </a:endParaRPr>
          </a:p>
          <a:p>
            <a:pPr marL="0" indent="0">
              <a:buNone/>
            </a:pPr>
            <a:r>
              <a:rPr lang="cs-CZ" altLang="cs-CZ" sz="1400" dirty="0">
                <a:solidFill>
                  <a:srgbClr val="171C8F"/>
                </a:solidFill>
                <a:latin typeface="Arial" panose="020B0604020202020204" pitchFamily="34" charset="0"/>
                <a:cs typeface="Arial" panose="020B0604020202020204" pitchFamily="34" charset="0"/>
              </a:rPr>
              <a:t>Vyhláška č. 339/2022 </a:t>
            </a:r>
            <a:r>
              <a:rPr lang="cs-CZ" altLang="cs-CZ" sz="1400" dirty="0" err="1">
                <a:solidFill>
                  <a:srgbClr val="171C8F"/>
                </a:solidFill>
                <a:latin typeface="Arial" panose="020B0604020202020204" pitchFamily="34" charset="0"/>
                <a:cs typeface="Arial" panose="020B0604020202020204" pitchFamily="34" charset="0"/>
              </a:rPr>
              <a:t>Sb.,kterou</a:t>
            </a:r>
            <a:r>
              <a:rPr lang="cs-CZ" altLang="cs-CZ" sz="1400" dirty="0">
                <a:solidFill>
                  <a:srgbClr val="171C8F"/>
                </a:solidFill>
                <a:latin typeface="Arial" panose="020B0604020202020204" pitchFamily="34" charset="0"/>
                <a:cs typeface="Arial" panose="020B0604020202020204" pitchFamily="34" charset="0"/>
              </a:rPr>
              <a:t> se mění </a:t>
            </a:r>
            <a:r>
              <a:rPr lang="cs-CZ" altLang="cs-CZ" sz="1400" dirty="0" err="1">
                <a:solidFill>
                  <a:srgbClr val="171C8F"/>
                </a:solidFill>
                <a:latin typeface="Arial" panose="020B0604020202020204" pitchFamily="34" charset="0"/>
                <a:cs typeface="Arial" panose="020B0604020202020204" pitchFamily="34" charset="0"/>
              </a:rPr>
              <a:t>vyhl.č</a:t>
            </a:r>
            <a:r>
              <a:rPr lang="cs-CZ" altLang="cs-CZ" sz="1400" dirty="0">
                <a:solidFill>
                  <a:srgbClr val="171C8F"/>
                </a:solidFill>
                <a:latin typeface="Arial" panose="020B0604020202020204" pitchFamily="34" charset="0"/>
                <a:cs typeface="Arial" panose="020B0604020202020204" pitchFamily="34" charset="0"/>
              </a:rPr>
              <a:t>. 92/2012 </a:t>
            </a:r>
            <a:r>
              <a:rPr lang="cs-CZ" altLang="cs-CZ" sz="1400" dirty="0" err="1">
                <a:solidFill>
                  <a:srgbClr val="171C8F"/>
                </a:solidFill>
                <a:latin typeface="Arial" panose="020B0604020202020204" pitchFamily="34" charset="0"/>
                <a:cs typeface="Arial" panose="020B0604020202020204" pitchFamily="34" charset="0"/>
              </a:rPr>
              <a:t>Sb</a:t>
            </a:r>
            <a:r>
              <a:rPr lang="cs-CZ" altLang="cs-CZ" sz="1400" dirty="0">
                <a:solidFill>
                  <a:srgbClr val="171C8F"/>
                </a:solidFill>
                <a:latin typeface="Arial" panose="020B0604020202020204" pitchFamily="34" charset="0"/>
                <a:cs typeface="Arial" panose="020B0604020202020204" pitchFamily="34" charset="0"/>
              </a:rPr>
              <a:t> o požadavcích na minimální technické a věcné vybavení zdravotnických zařízení a kontaktních  pracovišť domácí péče, ve znění vyhlášky č.284/2017 Sb.                                                                                                                                                </a:t>
            </a:r>
          </a:p>
          <a:p>
            <a:pPr marL="0" indent="0" defTabSz="632207" eaLnBrk="0" fontAlgn="base" hangingPunct="0">
              <a:spcBef>
                <a:spcPts val="694"/>
              </a:spcBef>
              <a:spcAft>
                <a:spcPct val="0"/>
              </a:spcAft>
              <a:buNone/>
            </a:pPr>
            <a:r>
              <a:rPr lang="en-GB" altLang="cs-CZ" sz="1400" dirty="0" err="1">
                <a:solidFill>
                  <a:srgbClr val="171C8F"/>
                </a:solidFill>
                <a:latin typeface="Arial" panose="020B0604020202020204" pitchFamily="34" charset="0"/>
                <a:cs typeface="Arial" panose="020B0604020202020204" pitchFamily="34" charset="0"/>
              </a:rPr>
              <a:t>Vyhláška</a:t>
            </a:r>
            <a:r>
              <a:rPr lang="en-GB" altLang="cs-CZ" sz="1400" dirty="0">
                <a:solidFill>
                  <a:srgbClr val="171C8F"/>
                </a:solidFill>
                <a:latin typeface="Arial" panose="020B0604020202020204" pitchFamily="34" charset="0"/>
                <a:cs typeface="Arial" panose="020B0604020202020204" pitchFamily="34" charset="0"/>
              </a:rPr>
              <a:t> </a:t>
            </a:r>
            <a:r>
              <a:rPr lang="cs-CZ" altLang="cs-CZ" sz="1400" dirty="0">
                <a:solidFill>
                  <a:srgbClr val="171C8F"/>
                </a:solidFill>
                <a:latin typeface="Arial" panose="020B0604020202020204" pitchFamily="34" charset="0"/>
                <a:cs typeface="Arial" panose="020B0604020202020204" pitchFamily="34" charset="0"/>
              </a:rPr>
              <a:t> </a:t>
            </a:r>
            <a:r>
              <a:rPr lang="en-GB" altLang="cs-CZ" sz="1400" dirty="0">
                <a:solidFill>
                  <a:srgbClr val="171C8F"/>
                </a:solidFill>
                <a:latin typeface="Arial" panose="020B0604020202020204" pitchFamily="34" charset="0"/>
                <a:cs typeface="Arial" panose="020B0604020202020204" pitchFamily="34" charset="0"/>
              </a:rPr>
              <a:t>č. </a:t>
            </a:r>
            <a:r>
              <a:rPr lang="cs-CZ" altLang="cs-CZ" sz="1400" dirty="0">
                <a:solidFill>
                  <a:srgbClr val="171C8F"/>
                </a:solidFill>
                <a:latin typeface="Arial" panose="020B0604020202020204" pitchFamily="34" charset="0"/>
                <a:cs typeface="Arial" panose="020B0604020202020204" pitchFamily="34" charset="0"/>
              </a:rPr>
              <a:t>306/2012 o</a:t>
            </a:r>
            <a:r>
              <a:rPr lang="en-GB" altLang="cs-CZ" sz="1400" dirty="0">
                <a:solidFill>
                  <a:srgbClr val="171C8F"/>
                </a:solidFill>
                <a:latin typeface="Arial" panose="020B0604020202020204" pitchFamily="34" charset="0"/>
                <a:cs typeface="Arial" panose="020B0604020202020204" pitchFamily="34" charset="0"/>
              </a:rPr>
              <a:t> </a:t>
            </a:r>
            <a:r>
              <a:rPr lang="en-GB" altLang="cs-CZ" sz="1400" dirty="0" err="1">
                <a:solidFill>
                  <a:srgbClr val="171C8F"/>
                </a:solidFill>
                <a:latin typeface="Arial" panose="020B0604020202020204" pitchFamily="34" charset="0"/>
                <a:cs typeface="Arial" panose="020B0604020202020204" pitchFamily="34" charset="0"/>
              </a:rPr>
              <a:t>podmínk</a:t>
            </a:r>
            <a:r>
              <a:rPr lang="cs-CZ" altLang="cs-CZ" sz="1400" dirty="0" err="1">
                <a:solidFill>
                  <a:srgbClr val="171C8F"/>
                </a:solidFill>
                <a:latin typeface="Arial" panose="020B0604020202020204" pitchFamily="34" charset="0"/>
                <a:cs typeface="Arial" panose="020B0604020202020204" pitchFamily="34" charset="0"/>
              </a:rPr>
              <a:t>ách</a:t>
            </a:r>
            <a:r>
              <a:rPr lang="en-GB" altLang="cs-CZ" sz="1400" dirty="0">
                <a:solidFill>
                  <a:srgbClr val="171C8F"/>
                </a:solidFill>
                <a:latin typeface="Arial" panose="020B0604020202020204" pitchFamily="34" charset="0"/>
                <a:cs typeface="Arial" panose="020B0604020202020204" pitchFamily="34" charset="0"/>
              </a:rPr>
              <a:t> </a:t>
            </a:r>
            <a:r>
              <a:rPr lang="en-GB" altLang="cs-CZ" sz="1400" dirty="0" err="1">
                <a:solidFill>
                  <a:srgbClr val="171C8F"/>
                </a:solidFill>
                <a:latin typeface="Arial" panose="020B0604020202020204" pitchFamily="34" charset="0"/>
                <a:cs typeface="Arial" panose="020B0604020202020204" pitchFamily="34" charset="0"/>
              </a:rPr>
              <a:t>předcházení</a:t>
            </a:r>
            <a:r>
              <a:rPr lang="en-GB" altLang="cs-CZ" sz="1400" dirty="0">
                <a:solidFill>
                  <a:srgbClr val="171C8F"/>
                </a:solidFill>
                <a:latin typeface="Arial" panose="020B0604020202020204" pitchFamily="34" charset="0"/>
                <a:cs typeface="Arial" panose="020B0604020202020204" pitchFamily="34" charset="0"/>
              </a:rPr>
              <a:t>, </a:t>
            </a:r>
            <a:r>
              <a:rPr lang="en-GB" altLang="cs-CZ" sz="1400" dirty="0" err="1">
                <a:solidFill>
                  <a:srgbClr val="171C8F"/>
                </a:solidFill>
                <a:latin typeface="Arial" panose="020B0604020202020204" pitchFamily="34" charset="0"/>
                <a:cs typeface="Arial" panose="020B0604020202020204" pitchFamily="34" charset="0"/>
              </a:rPr>
              <a:t>vzniku</a:t>
            </a:r>
            <a:r>
              <a:rPr lang="en-GB" altLang="cs-CZ" sz="1400" dirty="0">
                <a:solidFill>
                  <a:srgbClr val="171C8F"/>
                </a:solidFill>
                <a:latin typeface="Arial" panose="020B0604020202020204" pitchFamily="34" charset="0"/>
                <a:cs typeface="Arial" panose="020B0604020202020204" pitchFamily="34" charset="0"/>
              </a:rPr>
              <a:t> a </a:t>
            </a:r>
            <a:r>
              <a:rPr lang="en-GB" altLang="cs-CZ" sz="1400" dirty="0" err="1">
                <a:solidFill>
                  <a:srgbClr val="171C8F"/>
                </a:solidFill>
                <a:latin typeface="Arial" panose="020B0604020202020204" pitchFamily="34" charset="0"/>
                <a:cs typeface="Arial" panose="020B0604020202020204" pitchFamily="34" charset="0"/>
              </a:rPr>
              <a:t>šíření</a:t>
            </a:r>
            <a:r>
              <a:rPr lang="en-GB" altLang="cs-CZ" sz="1400" dirty="0">
                <a:solidFill>
                  <a:srgbClr val="171C8F"/>
                </a:solidFill>
                <a:latin typeface="Arial" panose="020B0604020202020204" pitchFamily="34" charset="0"/>
                <a:cs typeface="Arial" panose="020B0604020202020204" pitchFamily="34" charset="0"/>
              </a:rPr>
              <a:t> </a:t>
            </a:r>
            <a:r>
              <a:rPr lang="en-GB" altLang="cs-CZ" sz="1400" dirty="0" err="1">
                <a:solidFill>
                  <a:srgbClr val="171C8F"/>
                </a:solidFill>
                <a:latin typeface="Arial" panose="020B0604020202020204" pitchFamily="34" charset="0"/>
                <a:cs typeface="Arial" panose="020B0604020202020204" pitchFamily="34" charset="0"/>
              </a:rPr>
              <a:t>infekčních</a:t>
            </a:r>
            <a:r>
              <a:rPr lang="en-GB" altLang="cs-CZ" sz="1400" dirty="0">
                <a:solidFill>
                  <a:srgbClr val="171C8F"/>
                </a:solidFill>
                <a:latin typeface="Arial" panose="020B0604020202020204" pitchFamily="34" charset="0"/>
                <a:cs typeface="Arial" panose="020B0604020202020204" pitchFamily="34" charset="0"/>
              </a:rPr>
              <a:t> </a:t>
            </a:r>
            <a:r>
              <a:rPr lang="en-GB" altLang="cs-CZ" sz="1400" dirty="0" err="1">
                <a:solidFill>
                  <a:srgbClr val="171C8F"/>
                </a:solidFill>
                <a:latin typeface="Arial" panose="020B0604020202020204" pitchFamily="34" charset="0"/>
                <a:cs typeface="Arial" panose="020B0604020202020204" pitchFamily="34" charset="0"/>
              </a:rPr>
              <a:t>onemocnění</a:t>
            </a:r>
            <a:r>
              <a:rPr lang="en-GB" altLang="cs-CZ" sz="1400" dirty="0">
                <a:solidFill>
                  <a:srgbClr val="171C8F"/>
                </a:solidFill>
                <a:latin typeface="Arial" panose="020B0604020202020204" pitchFamily="34" charset="0"/>
                <a:cs typeface="Arial" panose="020B0604020202020204" pitchFamily="34" charset="0"/>
              </a:rPr>
              <a:t> a </a:t>
            </a:r>
            <a:r>
              <a:rPr lang="en-GB" altLang="cs-CZ" sz="1400" dirty="0" err="1">
                <a:solidFill>
                  <a:srgbClr val="171C8F"/>
                </a:solidFill>
                <a:latin typeface="Arial" panose="020B0604020202020204" pitchFamily="34" charset="0"/>
                <a:cs typeface="Arial" panose="020B0604020202020204" pitchFamily="34" charset="0"/>
              </a:rPr>
              <a:t>hygienické</a:t>
            </a:r>
            <a:r>
              <a:rPr lang="en-GB" altLang="cs-CZ" sz="1400" dirty="0">
                <a:solidFill>
                  <a:srgbClr val="171C8F"/>
                </a:solidFill>
                <a:latin typeface="Arial" panose="020B0604020202020204" pitchFamily="34" charset="0"/>
                <a:cs typeface="Arial" panose="020B0604020202020204" pitchFamily="34" charset="0"/>
              </a:rPr>
              <a:t> </a:t>
            </a:r>
            <a:r>
              <a:rPr lang="en-GB" altLang="cs-CZ" sz="1400" dirty="0" err="1">
                <a:solidFill>
                  <a:srgbClr val="171C8F"/>
                </a:solidFill>
                <a:latin typeface="Arial" panose="020B0604020202020204" pitchFamily="34" charset="0"/>
                <a:cs typeface="Arial" panose="020B0604020202020204" pitchFamily="34" charset="0"/>
              </a:rPr>
              <a:t>požadavky</a:t>
            </a:r>
            <a:r>
              <a:rPr lang="en-GB" altLang="cs-CZ" sz="1400" dirty="0">
                <a:solidFill>
                  <a:srgbClr val="171C8F"/>
                </a:solidFill>
                <a:latin typeface="Arial" panose="020B0604020202020204" pitchFamily="34" charset="0"/>
                <a:cs typeface="Arial" panose="020B0604020202020204" pitchFamily="34" charset="0"/>
              </a:rPr>
              <a:t> </a:t>
            </a:r>
            <a:r>
              <a:rPr lang="en-GB" altLang="cs-CZ" sz="1400" dirty="0" err="1">
                <a:solidFill>
                  <a:srgbClr val="171C8F"/>
                </a:solidFill>
                <a:latin typeface="Arial" panose="020B0604020202020204" pitchFamily="34" charset="0"/>
                <a:cs typeface="Arial" panose="020B0604020202020204" pitchFamily="34" charset="0"/>
              </a:rPr>
              <a:t>na</a:t>
            </a:r>
            <a:r>
              <a:rPr lang="en-GB" altLang="cs-CZ" sz="1400" dirty="0">
                <a:solidFill>
                  <a:srgbClr val="171C8F"/>
                </a:solidFill>
                <a:latin typeface="Arial" panose="020B0604020202020204" pitchFamily="34" charset="0"/>
                <a:cs typeface="Arial" panose="020B0604020202020204" pitchFamily="34" charset="0"/>
              </a:rPr>
              <a:t> </a:t>
            </a:r>
            <a:r>
              <a:rPr lang="en-GB" altLang="cs-CZ" sz="1400" dirty="0" err="1">
                <a:solidFill>
                  <a:srgbClr val="171C8F"/>
                </a:solidFill>
                <a:latin typeface="Arial" panose="020B0604020202020204" pitchFamily="34" charset="0"/>
                <a:cs typeface="Arial" panose="020B0604020202020204" pitchFamily="34" charset="0"/>
              </a:rPr>
              <a:t>provoz</a:t>
            </a:r>
            <a:r>
              <a:rPr lang="en-GB" altLang="cs-CZ" sz="1400" dirty="0">
                <a:solidFill>
                  <a:srgbClr val="171C8F"/>
                </a:solidFill>
                <a:latin typeface="Arial" panose="020B0604020202020204" pitchFamily="34" charset="0"/>
                <a:cs typeface="Arial" panose="020B0604020202020204" pitchFamily="34" charset="0"/>
              </a:rPr>
              <a:t> </a:t>
            </a:r>
            <a:r>
              <a:rPr lang="en-GB" altLang="cs-CZ" sz="1400" dirty="0" err="1">
                <a:solidFill>
                  <a:srgbClr val="171C8F"/>
                </a:solidFill>
                <a:latin typeface="Arial" panose="020B0604020202020204" pitchFamily="34" charset="0"/>
                <a:cs typeface="Arial" panose="020B0604020202020204" pitchFamily="34" charset="0"/>
              </a:rPr>
              <a:t>zdravotnických</a:t>
            </a:r>
            <a:r>
              <a:rPr lang="en-GB" altLang="cs-CZ" sz="1400" dirty="0">
                <a:solidFill>
                  <a:srgbClr val="171C8F"/>
                </a:solidFill>
                <a:latin typeface="Arial" panose="020B0604020202020204" pitchFamily="34" charset="0"/>
                <a:cs typeface="Arial" panose="020B0604020202020204" pitchFamily="34" charset="0"/>
              </a:rPr>
              <a:t> </a:t>
            </a:r>
            <a:r>
              <a:rPr lang="en-GB" altLang="cs-CZ" sz="1400" dirty="0" err="1">
                <a:solidFill>
                  <a:srgbClr val="171C8F"/>
                </a:solidFill>
                <a:latin typeface="Arial" panose="020B0604020202020204" pitchFamily="34" charset="0"/>
                <a:cs typeface="Arial" panose="020B0604020202020204" pitchFamily="34" charset="0"/>
              </a:rPr>
              <a:t>zařízení</a:t>
            </a:r>
            <a:r>
              <a:rPr lang="en-GB" altLang="cs-CZ" sz="1400" dirty="0">
                <a:solidFill>
                  <a:srgbClr val="171C8F"/>
                </a:solidFill>
                <a:latin typeface="Arial" panose="020B0604020202020204" pitchFamily="34" charset="0"/>
                <a:cs typeface="Arial" panose="020B0604020202020204" pitchFamily="34" charset="0"/>
              </a:rPr>
              <a:t> a </a:t>
            </a:r>
            <a:r>
              <a:rPr lang="cs-CZ" altLang="cs-CZ" sz="1400" dirty="0">
                <a:solidFill>
                  <a:srgbClr val="171C8F"/>
                </a:solidFill>
                <a:latin typeface="Arial" panose="020B0604020202020204" pitchFamily="34" charset="0"/>
                <a:cs typeface="Arial" panose="020B0604020202020204" pitchFamily="34" charset="0"/>
              </a:rPr>
              <a:t>vybraných zařízení sociálních služeb /1.1.2024/</a:t>
            </a:r>
          </a:p>
          <a:p>
            <a:pPr marL="0" indent="0" defTabSz="632207" eaLnBrk="0" fontAlgn="base" hangingPunct="0">
              <a:spcBef>
                <a:spcPts val="694"/>
              </a:spcBef>
              <a:spcAft>
                <a:spcPct val="0"/>
              </a:spcAft>
              <a:buNone/>
            </a:pPr>
            <a:r>
              <a:rPr lang="en-GB" altLang="cs-CZ" sz="1400" dirty="0" err="1">
                <a:solidFill>
                  <a:srgbClr val="171C8F"/>
                </a:solidFill>
                <a:latin typeface="Arial" panose="020B0604020202020204" pitchFamily="34" charset="0"/>
                <a:cs typeface="Arial" panose="020B0604020202020204" pitchFamily="34" charset="0"/>
              </a:rPr>
              <a:t>Metodické</a:t>
            </a:r>
            <a:r>
              <a:rPr lang="en-GB" altLang="cs-CZ" sz="1400" dirty="0">
                <a:solidFill>
                  <a:srgbClr val="171C8F"/>
                </a:solidFill>
                <a:latin typeface="Arial" panose="020B0604020202020204" pitchFamily="34" charset="0"/>
                <a:cs typeface="Arial" panose="020B0604020202020204" pitchFamily="34" charset="0"/>
              </a:rPr>
              <a:t> </a:t>
            </a:r>
            <a:r>
              <a:rPr lang="en-GB" altLang="cs-CZ" sz="1400" dirty="0" err="1">
                <a:solidFill>
                  <a:srgbClr val="171C8F"/>
                </a:solidFill>
                <a:latin typeface="Arial" panose="020B0604020202020204" pitchFamily="34" charset="0"/>
                <a:cs typeface="Arial" panose="020B0604020202020204" pitchFamily="34" charset="0"/>
              </a:rPr>
              <a:t>opatření</a:t>
            </a:r>
            <a:r>
              <a:rPr lang="en-GB" altLang="cs-CZ" sz="1400" dirty="0">
                <a:solidFill>
                  <a:srgbClr val="171C8F"/>
                </a:solidFill>
                <a:latin typeface="Arial" panose="020B0604020202020204" pitchFamily="34" charset="0"/>
                <a:cs typeface="Arial" panose="020B0604020202020204" pitchFamily="34" charset="0"/>
              </a:rPr>
              <a:t> č. </a:t>
            </a:r>
            <a:r>
              <a:rPr lang="cs-CZ" altLang="cs-CZ" sz="1400" dirty="0">
                <a:solidFill>
                  <a:srgbClr val="171C8F"/>
                </a:solidFill>
                <a:latin typeface="Arial" panose="020B0604020202020204" pitchFamily="34" charset="0"/>
                <a:cs typeface="Arial" panose="020B0604020202020204" pitchFamily="34" charset="0"/>
              </a:rPr>
              <a:t>5</a:t>
            </a:r>
            <a:r>
              <a:rPr lang="en-GB" altLang="cs-CZ" sz="1400" dirty="0">
                <a:solidFill>
                  <a:srgbClr val="171C8F"/>
                </a:solidFill>
                <a:latin typeface="Arial" panose="020B0604020202020204" pitchFamily="34" charset="0"/>
                <a:cs typeface="Arial" panose="020B0604020202020204" pitchFamily="34" charset="0"/>
              </a:rPr>
              <a:t>/20</a:t>
            </a:r>
            <a:r>
              <a:rPr lang="cs-CZ" altLang="cs-CZ" sz="1400" dirty="0">
                <a:solidFill>
                  <a:srgbClr val="171C8F"/>
                </a:solidFill>
                <a:latin typeface="Arial" panose="020B0604020202020204" pitchFamily="34" charset="0"/>
                <a:cs typeface="Arial" panose="020B0604020202020204" pitchFamily="34" charset="0"/>
              </a:rPr>
              <a:t>12</a:t>
            </a:r>
            <a:r>
              <a:rPr lang="en-GB" altLang="cs-CZ" sz="1400" dirty="0">
                <a:solidFill>
                  <a:srgbClr val="171C8F"/>
                </a:solidFill>
                <a:latin typeface="Arial" panose="020B0604020202020204" pitchFamily="34" charset="0"/>
                <a:cs typeface="Arial" panose="020B0604020202020204" pitchFamily="34" charset="0"/>
              </a:rPr>
              <a:t>, </a:t>
            </a:r>
            <a:r>
              <a:rPr lang="en-GB" altLang="cs-CZ" sz="1400" dirty="0" err="1">
                <a:solidFill>
                  <a:srgbClr val="171C8F"/>
                </a:solidFill>
                <a:latin typeface="Arial" panose="020B0604020202020204" pitchFamily="34" charset="0"/>
                <a:cs typeface="Arial" panose="020B0604020202020204" pitchFamily="34" charset="0"/>
              </a:rPr>
              <a:t>Věstník</a:t>
            </a:r>
            <a:r>
              <a:rPr lang="en-GB" altLang="cs-CZ" sz="1400" dirty="0">
                <a:solidFill>
                  <a:srgbClr val="171C8F"/>
                </a:solidFill>
                <a:latin typeface="Arial" panose="020B0604020202020204" pitchFamily="34" charset="0"/>
                <a:cs typeface="Arial" panose="020B0604020202020204" pitchFamily="34" charset="0"/>
              </a:rPr>
              <a:t> MZ ČR – </a:t>
            </a:r>
            <a:r>
              <a:rPr lang="en-GB" altLang="cs-CZ" sz="1400" dirty="0" err="1">
                <a:solidFill>
                  <a:srgbClr val="171C8F"/>
                </a:solidFill>
                <a:latin typeface="Arial" panose="020B0604020202020204" pitchFamily="34" charset="0"/>
                <a:cs typeface="Arial" panose="020B0604020202020204" pitchFamily="34" charset="0"/>
              </a:rPr>
              <a:t>Hygien</a:t>
            </a:r>
            <a:r>
              <a:rPr lang="cs-CZ" altLang="cs-CZ" sz="1400" dirty="0">
                <a:solidFill>
                  <a:srgbClr val="171C8F"/>
                </a:solidFill>
                <a:latin typeface="Arial" panose="020B0604020202020204" pitchFamily="34" charset="0"/>
                <a:cs typeface="Arial" panose="020B0604020202020204" pitchFamily="34" charset="0"/>
              </a:rPr>
              <a:t>a rukou při </a:t>
            </a:r>
            <a:r>
              <a:rPr lang="en-GB" altLang="cs-CZ" sz="1400" dirty="0" err="1">
                <a:solidFill>
                  <a:srgbClr val="171C8F"/>
                </a:solidFill>
                <a:latin typeface="Arial" panose="020B0604020202020204" pitchFamily="34" charset="0"/>
                <a:cs typeface="Arial" panose="020B0604020202020204" pitchFamily="34" charset="0"/>
              </a:rPr>
              <a:t>zabezpečení</a:t>
            </a:r>
            <a:r>
              <a:rPr lang="en-GB" altLang="cs-CZ" sz="1400" dirty="0">
                <a:solidFill>
                  <a:srgbClr val="171C8F"/>
                </a:solidFill>
                <a:latin typeface="Arial" panose="020B0604020202020204" pitchFamily="34" charset="0"/>
                <a:cs typeface="Arial" panose="020B0604020202020204" pitchFamily="34" charset="0"/>
              </a:rPr>
              <a:t> </a:t>
            </a:r>
            <a:r>
              <a:rPr lang="en-GB" altLang="cs-CZ" sz="1400" dirty="0" err="1">
                <a:solidFill>
                  <a:srgbClr val="171C8F"/>
                </a:solidFill>
                <a:latin typeface="Arial" panose="020B0604020202020204" pitchFamily="34" charset="0"/>
                <a:cs typeface="Arial" panose="020B0604020202020204" pitchFamily="34" charset="0"/>
              </a:rPr>
              <a:t>zdravotní</a:t>
            </a:r>
            <a:r>
              <a:rPr lang="en-GB" altLang="cs-CZ" sz="1400" dirty="0">
                <a:solidFill>
                  <a:srgbClr val="171C8F"/>
                </a:solidFill>
                <a:latin typeface="Arial" panose="020B0604020202020204" pitchFamily="34" charset="0"/>
                <a:cs typeface="Arial" panose="020B0604020202020204" pitchFamily="34" charset="0"/>
              </a:rPr>
              <a:t> </a:t>
            </a:r>
            <a:r>
              <a:rPr lang="en-GB" altLang="cs-CZ" sz="1400" dirty="0" err="1">
                <a:solidFill>
                  <a:srgbClr val="171C8F"/>
                </a:solidFill>
                <a:latin typeface="Arial" panose="020B0604020202020204" pitchFamily="34" charset="0"/>
                <a:cs typeface="Arial" panose="020B0604020202020204" pitchFamily="34" charset="0"/>
              </a:rPr>
              <a:t>péč</a:t>
            </a:r>
            <a:r>
              <a:rPr lang="cs-CZ" altLang="cs-CZ" sz="1400" dirty="0">
                <a:solidFill>
                  <a:srgbClr val="171C8F"/>
                </a:solidFill>
                <a:latin typeface="Arial" panose="020B0604020202020204" pitchFamily="34" charset="0"/>
                <a:cs typeface="Arial" panose="020B0604020202020204" pitchFamily="34" charset="0"/>
              </a:rPr>
              <a:t>e</a:t>
            </a:r>
          </a:p>
          <a:p>
            <a:pPr marL="0" indent="0" defTabSz="632207" eaLnBrk="0" fontAlgn="base" hangingPunct="0">
              <a:spcBef>
                <a:spcPts val="694"/>
              </a:spcBef>
              <a:spcAft>
                <a:spcPct val="0"/>
              </a:spcAft>
              <a:buNone/>
            </a:pPr>
            <a:r>
              <a:rPr lang="cs-CZ" altLang="cs-CZ" sz="1400" dirty="0">
                <a:solidFill>
                  <a:srgbClr val="171C8F"/>
                </a:solidFill>
                <a:latin typeface="Arial" panose="020B0604020202020204" pitchFamily="34" charset="0"/>
                <a:cs typeface="Arial" panose="020B0604020202020204" pitchFamily="34" charset="0"/>
              </a:rPr>
              <a:t>Metodický návod č. 1/2014 -  k provádění kontroly účinnosti sterilizačních přístrojů </a:t>
            </a:r>
          </a:p>
          <a:p>
            <a:endParaRPr lang="de-DE" dirty="0"/>
          </a:p>
        </p:txBody>
      </p:sp>
    </p:spTree>
    <p:extLst>
      <p:ext uri="{BB962C8B-B14F-4D97-AF65-F5344CB8AC3E}">
        <p14:creationId xmlns:p14="http://schemas.microsoft.com/office/powerpoint/2010/main" val="1654016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4DDB01-59D3-437D-A195-5B06FC83CBCE}"/>
              </a:ext>
            </a:extLst>
          </p:cNvPr>
          <p:cNvSpPr>
            <a:spLocks noGrp="1"/>
          </p:cNvSpPr>
          <p:nvPr>
            <p:ph type="title"/>
          </p:nvPr>
        </p:nvSpPr>
        <p:spPr/>
        <p:txBody>
          <a:bodyPr>
            <a:normAutofit/>
          </a:bodyPr>
          <a:lstStyle/>
          <a:p>
            <a:r>
              <a:rPr lang="cs-CZ" sz="3600" dirty="0">
                <a:solidFill>
                  <a:srgbClr val="171C8F"/>
                </a:solidFill>
                <a:latin typeface="Arial" panose="020B0604020202020204" pitchFamily="34" charset="0"/>
                <a:cs typeface="Arial" panose="020B0604020202020204" pitchFamily="34" charset="0"/>
              </a:rPr>
              <a:t>                       Příčina </a:t>
            </a:r>
            <a:endParaRPr lang="de-DE" sz="3600" dirty="0">
              <a:solidFill>
                <a:srgbClr val="171C8F"/>
              </a:solidFill>
              <a:latin typeface="Arial" panose="020B0604020202020204" pitchFamily="34" charset="0"/>
              <a:cs typeface="Arial" panose="020B0604020202020204" pitchFamily="34" charset="0"/>
            </a:endParaRPr>
          </a:p>
        </p:txBody>
      </p:sp>
      <p:sp>
        <p:nvSpPr>
          <p:cNvPr id="3" name="Zástupný symbol pro obsah 2">
            <a:extLst>
              <a:ext uri="{FF2B5EF4-FFF2-40B4-BE49-F238E27FC236}">
                <a16:creationId xmlns:a16="http://schemas.microsoft.com/office/drawing/2014/main" id="{D42F433F-D94F-46DB-ADAE-FFC509E035BE}"/>
              </a:ext>
            </a:extLst>
          </p:cNvPr>
          <p:cNvSpPr>
            <a:spLocks noGrp="1"/>
          </p:cNvSpPr>
          <p:nvPr>
            <p:ph idx="1"/>
          </p:nvPr>
        </p:nvSpPr>
        <p:spPr/>
        <p:txBody>
          <a:bodyPr>
            <a:normAutofit/>
          </a:bodyPr>
          <a:lstStyle/>
          <a:p>
            <a:pPr marL="0" indent="0">
              <a:buNone/>
            </a:pPr>
            <a:r>
              <a:rPr lang="cs-CZ" sz="1800" dirty="0">
                <a:solidFill>
                  <a:srgbClr val="171C8F"/>
                </a:solidFill>
                <a:latin typeface="Arial" panose="020B0604020202020204" pitchFamily="34" charset="0"/>
                <a:cs typeface="Arial" panose="020B0604020202020204" pitchFamily="34" charset="0"/>
              </a:rPr>
              <a:t>Generační problém ?</a:t>
            </a:r>
          </a:p>
          <a:p>
            <a:pPr marL="0" indent="0">
              <a:buNone/>
            </a:pPr>
            <a:r>
              <a:rPr lang="cs-CZ" sz="1800" dirty="0">
                <a:solidFill>
                  <a:srgbClr val="171C8F"/>
                </a:solidFill>
                <a:latin typeface="Arial" panose="020B0604020202020204" pitchFamily="34" charset="0"/>
                <a:cs typeface="Arial" panose="020B0604020202020204" pitchFamily="34" charset="0"/>
              </a:rPr>
              <a:t>Změna systému vzdělávání a kreditů ?</a:t>
            </a:r>
          </a:p>
          <a:p>
            <a:pPr marL="0" indent="0">
              <a:buNone/>
            </a:pPr>
            <a:r>
              <a:rPr lang="cs-CZ" sz="1800" dirty="0">
                <a:solidFill>
                  <a:srgbClr val="171C8F"/>
                </a:solidFill>
                <a:latin typeface="Arial" panose="020B0604020202020204" pitchFamily="34" charset="0"/>
                <a:cs typeface="Arial" panose="020B0604020202020204" pitchFamily="34" charset="0"/>
              </a:rPr>
              <a:t>Omezené finance na vzdělávání ! </a:t>
            </a:r>
          </a:p>
          <a:p>
            <a:pPr marL="0" indent="0">
              <a:buNone/>
            </a:pPr>
            <a:r>
              <a:rPr lang="cs-CZ" sz="1800" dirty="0">
                <a:solidFill>
                  <a:srgbClr val="171C8F"/>
                </a:solidFill>
                <a:latin typeface="Arial" panose="020B0604020202020204" pitchFamily="34" charset="0"/>
                <a:cs typeface="Arial" panose="020B0604020202020204" pitchFamily="34" charset="0"/>
              </a:rPr>
              <a:t>Omezení možnosti výběru na odborné akce / 1 účastník = 1 akce/rok</a:t>
            </a:r>
          </a:p>
          <a:p>
            <a:pPr marL="0" indent="0">
              <a:buNone/>
            </a:pPr>
            <a:r>
              <a:rPr lang="cs-CZ" sz="1800" dirty="0">
                <a:solidFill>
                  <a:srgbClr val="171C8F"/>
                </a:solidFill>
                <a:latin typeface="Arial" panose="020B0604020202020204" pitchFamily="34" charset="0"/>
                <a:cs typeface="Arial" panose="020B0604020202020204" pitchFamily="34" charset="0"/>
              </a:rPr>
              <a:t>Podpora aktivní účasti v mnoha případech nezvýší možnost účastnit se více akcí.</a:t>
            </a:r>
            <a:endParaRPr lang="de-DE" sz="1800" dirty="0">
              <a:solidFill>
                <a:srgbClr val="171C8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9053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F9CD12-B664-4A51-9497-1E668C3CD4C1}"/>
              </a:ext>
            </a:extLst>
          </p:cNvPr>
          <p:cNvSpPr>
            <a:spLocks noGrp="1"/>
          </p:cNvSpPr>
          <p:nvPr>
            <p:ph type="title"/>
          </p:nvPr>
        </p:nvSpPr>
        <p:spPr/>
        <p:txBody>
          <a:bodyPr>
            <a:normAutofit/>
          </a:bodyPr>
          <a:lstStyle/>
          <a:p>
            <a:r>
              <a:rPr lang="cs-CZ" sz="3600" dirty="0">
                <a:solidFill>
                  <a:srgbClr val="171C8F"/>
                </a:solidFill>
                <a:latin typeface="Arial" panose="020B0604020202020204" pitchFamily="34" charset="0"/>
                <a:cs typeface="Arial" panose="020B0604020202020204" pitchFamily="34" charset="0"/>
              </a:rPr>
              <a:t>Terminologie v dezinfekci a sterilizaci</a:t>
            </a:r>
            <a:endParaRPr lang="de-DE" sz="3600" dirty="0">
              <a:solidFill>
                <a:srgbClr val="171C8F"/>
              </a:solidFill>
              <a:latin typeface="Arial" panose="020B0604020202020204" pitchFamily="34" charset="0"/>
              <a:cs typeface="Arial" panose="020B0604020202020204" pitchFamily="34" charset="0"/>
            </a:endParaRPr>
          </a:p>
        </p:txBody>
      </p:sp>
      <p:sp>
        <p:nvSpPr>
          <p:cNvPr id="3" name="Zástupný symbol pro obsah 2">
            <a:extLst>
              <a:ext uri="{FF2B5EF4-FFF2-40B4-BE49-F238E27FC236}">
                <a16:creationId xmlns:a16="http://schemas.microsoft.com/office/drawing/2014/main" id="{7073A9B1-50C5-4366-926D-1B94380D9CF6}"/>
              </a:ext>
            </a:extLst>
          </p:cNvPr>
          <p:cNvSpPr>
            <a:spLocks noGrp="1"/>
          </p:cNvSpPr>
          <p:nvPr>
            <p:ph idx="1"/>
          </p:nvPr>
        </p:nvSpPr>
        <p:spPr>
          <a:xfrm>
            <a:off x="838200" y="1825625"/>
            <a:ext cx="10515600" cy="2738185"/>
          </a:xfrm>
        </p:spPr>
        <p:txBody>
          <a:bodyPr spcCol="0" anchor="t" anchorCtr="0">
            <a:spAutoFit/>
          </a:bodyPr>
          <a:lstStyle/>
          <a:p>
            <a:r>
              <a:rPr lang="cs-CZ" sz="1800" dirty="0">
                <a:solidFill>
                  <a:srgbClr val="171C8F"/>
                </a:solidFill>
                <a:latin typeface="Arial" panose="020B0604020202020204" pitchFamily="34" charset="0"/>
                <a:cs typeface="Arial" panose="020B0604020202020204" pitchFamily="34" charset="0"/>
              </a:rPr>
              <a:t>Je úskalím nejen pořádaných akreditovaných kurzů a forem vzdělávání, ale i výsledkem v praxi.</a:t>
            </a:r>
          </a:p>
          <a:p>
            <a:r>
              <a:rPr lang="cs-CZ" sz="1800" dirty="0">
                <a:solidFill>
                  <a:srgbClr val="171C8F"/>
                </a:solidFill>
                <a:latin typeface="Arial" panose="020B0604020202020204" pitchFamily="34" charset="0"/>
                <a:cs typeface="Arial" panose="020B0604020202020204" pitchFamily="34" charset="0"/>
              </a:rPr>
              <a:t>Převaha neodborných, slangových výrazů mezi sebou nikoho nepohorší, ale pro vzdělávací akci pro zdravotníky je to nepřijatelné.</a:t>
            </a:r>
            <a:endParaRPr lang="cs-CZ" sz="1800" dirty="0">
              <a:solidFill>
                <a:srgbClr val="FF0000"/>
              </a:solidFill>
              <a:latin typeface="Arial" panose="020B0604020202020204" pitchFamily="34" charset="0"/>
              <a:cs typeface="Arial" panose="020B0604020202020204" pitchFamily="34" charset="0"/>
            </a:endParaRPr>
          </a:p>
          <a:p>
            <a:r>
              <a:rPr lang="cs-CZ" sz="1800" dirty="0">
                <a:solidFill>
                  <a:srgbClr val="171C8F"/>
                </a:solidFill>
                <a:latin typeface="Arial" panose="020B0604020202020204" pitchFamily="34" charset="0"/>
                <a:cs typeface="Arial" panose="020B0604020202020204" pitchFamily="34" charset="0"/>
              </a:rPr>
              <a:t>Z anotace akreditovaných kurzů  a jiných forem výuky v dezinfekci a sterilizaci má být určen nejen cíl, ale zajištěna odbornost lektorů/  bez rozdílu VŠ, SZP apod. </a:t>
            </a:r>
          </a:p>
          <a:p>
            <a:r>
              <a:rPr lang="cs-CZ" sz="1800" dirty="0">
                <a:solidFill>
                  <a:srgbClr val="171C8F"/>
                </a:solidFill>
                <a:latin typeface="Arial" panose="020B0604020202020204" pitchFamily="34" charset="0"/>
                <a:cs typeface="Arial" panose="020B0604020202020204" pitchFamily="34" charset="0"/>
              </a:rPr>
              <a:t>P</a:t>
            </a:r>
            <a:r>
              <a:rPr lang="de-DE" sz="1800" dirty="0" err="1">
                <a:solidFill>
                  <a:srgbClr val="171C8F"/>
                </a:solidFill>
                <a:latin typeface="Arial" panose="020B0604020202020204" pitchFamily="34" charset="0"/>
                <a:cs typeface="Arial" panose="020B0604020202020204" pitchFamily="34" charset="0"/>
              </a:rPr>
              <a:t>oskytovatel</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zdravotních</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služeb</a:t>
            </a:r>
            <a:r>
              <a:rPr lang="de-DE" sz="1800" dirty="0">
                <a:solidFill>
                  <a:srgbClr val="171C8F"/>
                </a:solidFill>
                <a:latin typeface="Arial" panose="020B0604020202020204" pitchFamily="34" charset="0"/>
                <a:cs typeface="Arial" panose="020B0604020202020204" pitchFamily="34" charset="0"/>
              </a:rPr>
              <a:t> v</a:t>
            </a:r>
            <a:r>
              <a:rPr lang="cs-CZ" sz="1800" dirty="0">
                <a:solidFill>
                  <a:srgbClr val="171C8F"/>
                </a:solidFill>
                <a:latin typeface="Arial" panose="020B0604020202020204" pitchFamily="34" charset="0"/>
                <a:cs typeface="Arial" panose="020B0604020202020204" pitchFamily="34" charset="0"/>
              </a:rPr>
              <a:t>e</a:t>
            </a:r>
            <a:r>
              <a:rPr lang="de-DE" sz="1800" dirty="0">
                <a:solidFill>
                  <a:srgbClr val="171C8F"/>
                </a:solidFill>
                <a:latin typeface="Arial" panose="020B0604020202020204" pitchFamily="34" charset="0"/>
                <a:cs typeface="Arial" panose="020B0604020202020204" pitchFamily="34" charset="0"/>
              </a:rPr>
              <a:t> </a:t>
            </a:r>
            <a:r>
              <a:rPr lang="cs-CZ" sz="1800" dirty="0">
                <a:solidFill>
                  <a:srgbClr val="171C8F"/>
                </a:solidFill>
                <a:latin typeface="Arial" panose="020B0604020202020204" pitchFamily="34" charset="0"/>
                <a:cs typeface="Arial" panose="020B0604020202020204" pitchFamily="34" charset="0"/>
              </a:rPr>
              <a:t>svých</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objektech</a:t>
            </a:r>
            <a:r>
              <a:rPr lang="de-DE" sz="1800" dirty="0">
                <a:solidFill>
                  <a:srgbClr val="171C8F"/>
                </a:solidFill>
                <a:latin typeface="Arial" panose="020B0604020202020204" pitchFamily="34" charset="0"/>
                <a:cs typeface="Arial" panose="020B0604020202020204" pitchFamily="34" charset="0"/>
              </a:rPr>
              <a:t> </a:t>
            </a:r>
            <a:r>
              <a:rPr lang="cs-CZ" sz="1800" dirty="0">
                <a:solidFill>
                  <a:srgbClr val="171C8F"/>
                </a:solidFill>
                <a:latin typeface="Arial" panose="020B0604020202020204" pitchFamily="34" charset="0"/>
                <a:cs typeface="Arial" panose="020B0604020202020204" pitchFamily="34" charset="0"/>
              </a:rPr>
              <a:t>má oprávnění ze zákona č.258/2000 Sb. v platném znění dle § 58 odst.1 provádět </a:t>
            </a:r>
            <a:r>
              <a:rPr lang="de-DE" sz="1800" dirty="0" err="1">
                <a:solidFill>
                  <a:srgbClr val="171C8F"/>
                </a:solidFill>
                <a:latin typeface="Arial" panose="020B0604020202020204" pitchFamily="34" charset="0"/>
                <a:cs typeface="Arial" panose="020B0604020202020204" pitchFamily="34" charset="0"/>
              </a:rPr>
              <a:t>speciální</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ochrann</a:t>
            </a:r>
            <a:r>
              <a:rPr lang="cs-CZ" sz="1800" dirty="0">
                <a:solidFill>
                  <a:srgbClr val="171C8F"/>
                </a:solidFill>
                <a:latin typeface="Arial" panose="020B0604020202020204" pitchFamily="34" charset="0"/>
                <a:cs typeface="Arial" panose="020B0604020202020204" pitchFamily="34" charset="0"/>
              </a:rPr>
              <a:t>ou</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dezinfekc</a:t>
            </a:r>
            <a:r>
              <a:rPr lang="cs-CZ" sz="1800" dirty="0">
                <a:solidFill>
                  <a:srgbClr val="171C8F"/>
                </a:solidFill>
                <a:latin typeface="Arial" panose="020B0604020202020204" pitchFamily="34" charset="0"/>
                <a:cs typeface="Arial" panose="020B0604020202020204" pitchFamily="34" charset="0"/>
              </a:rPr>
              <a:t>i.</a:t>
            </a:r>
          </a:p>
          <a:p>
            <a:endParaRPr lang="de-DE" dirty="0"/>
          </a:p>
        </p:txBody>
      </p:sp>
    </p:spTree>
    <p:extLst>
      <p:ext uri="{BB962C8B-B14F-4D97-AF65-F5344CB8AC3E}">
        <p14:creationId xmlns:p14="http://schemas.microsoft.com/office/powerpoint/2010/main" val="44590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Nadpis 1">
            <a:extLst>
              <a:ext uri="{FF2B5EF4-FFF2-40B4-BE49-F238E27FC236}">
                <a16:creationId xmlns:a16="http://schemas.microsoft.com/office/drawing/2014/main" id="{6DDA7FCE-D713-4287-BADB-714A1159A00F}"/>
              </a:ext>
            </a:extLst>
          </p:cNvPr>
          <p:cNvSpPr>
            <a:spLocks noGrp="1"/>
          </p:cNvSpPr>
          <p:nvPr>
            <p:ph type="title"/>
          </p:nvPr>
        </p:nvSpPr>
        <p:spPr>
          <a:xfrm>
            <a:off x="1497874" y="365761"/>
            <a:ext cx="9170126" cy="2272666"/>
          </a:xfrm>
        </p:spPr>
        <p:txBody>
          <a:bodyPr>
            <a:normAutofit/>
          </a:bodyPr>
          <a:lstStyle/>
          <a:p>
            <a:r>
              <a:rPr lang="cs-CZ" altLang="cs-CZ" sz="3600" dirty="0">
                <a:solidFill>
                  <a:srgbClr val="171C8F"/>
                </a:solidFill>
                <a:latin typeface="Arial" panose="020B0604020202020204" pitchFamily="34" charset="0"/>
                <a:cs typeface="Arial" panose="020B0604020202020204" pitchFamily="34" charset="0"/>
              </a:rPr>
              <a:t>Vzdělávání zdravotnických pracovníků</a:t>
            </a:r>
          </a:p>
        </p:txBody>
      </p:sp>
      <p:sp>
        <p:nvSpPr>
          <p:cNvPr id="63491" name="Zástupný symbol pro obsah 2">
            <a:extLst>
              <a:ext uri="{FF2B5EF4-FFF2-40B4-BE49-F238E27FC236}">
                <a16:creationId xmlns:a16="http://schemas.microsoft.com/office/drawing/2014/main" id="{0468B4CC-74E9-45FE-853E-AF45A95ACB13}"/>
              </a:ext>
            </a:extLst>
          </p:cNvPr>
          <p:cNvSpPr>
            <a:spLocks noGrp="1"/>
          </p:cNvSpPr>
          <p:nvPr>
            <p:ph idx="1"/>
          </p:nvPr>
        </p:nvSpPr>
        <p:spPr/>
        <p:txBody>
          <a:bodyPr/>
          <a:lstStyle/>
          <a:p>
            <a:pPr marL="0" indent="0">
              <a:buNone/>
            </a:pPr>
            <a:endParaRPr lang="cs-CZ" altLang="cs-CZ" sz="1800" dirty="0"/>
          </a:p>
          <a:p>
            <a:pPr marL="0" indent="0">
              <a:lnSpc>
                <a:spcPct val="100000"/>
              </a:lnSpc>
              <a:spcBef>
                <a:spcPct val="0"/>
              </a:spcBef>
              <a:buNone/>
            </a:pPr>
            <a:r>
              <a:rPr lang="cs-CZ" altLang="cs-CZ" sz="1800" dirty="0">
                <a:solidFill>
                  <a:srgbClr val="171C8F"/>
                </a:solidFill>
                <a:latin typeface="Arial" panose="020B0604020202020204" pitchFamily="34" charset="0"/>
                <a:cs typeface="Arial" panose="020B0604020202020204" pitchFamily="34" charset="0"/>
              </a:rPr>
              <a:t>Samotná účast na procesu vzdělávání nezakládá možnost vzdělávat jiné pracovníky. Citovat postupy, metody na interních seminářích, konferencích apod. - ano, vydávat certifikáty o účasti, aktivní, pasivní účast, ano,  proškolení ne.</a:t>
            </a:r>
          </a:p>
          <a:p>
            <a:pPr marL="0" indent="0">
              <a:lnSpc>
                <a:spcPct val="100000"/>
              </a:lnSpc>
              <a:spcBef>
                <a:spcPct val="0"/>
              </a:spcBef>
              <a:buNone/>
            </a:pPr>
            <a:r>
              <a:rPr lang="cs-CZ" altLang="cs-CZ" sz="1800" dirty="0">
                <a:solidFill>
                  <a:srgbClr val="171C8F"/>
                </a:solidFill>
                <a:latin typeface="Arial" panose="020B0604020202020204" pitchFamily="34" charset="0"/>
                <a:cs typeface="Arial" panose="020B0604020202020204" pitchFamily="34" charset="0"/>
              </a:rPr>
              <a:t>Doklad o účasti neudělá z nikoho odborníka v praxi.</a:t>
            </a:r>
          </a:p>
          <a:p>
            <a:pPr marL="0" indent="0">
              <a:lnSpc>
                <a:spcPct val="100000"/>
              </a:lnSpc>
              <a:spcBef>
                <a:spcPct val="0"/>
              </a:spcBef>
              <a:buNone/>
            </a:pPr>
            <a:endParaRPr lang="cs-CZ" altLang="cs-CZ" sz="1800" dirty="0">
              <a:solidFill>
                <a:srgbClr val="171C8F"/>
              </a:solidFill>
              <a:latin typeface="Arial" panose="020B0604020202020204" pitchFamily="34" charset="0"/>
              <a:cs typeface="Arial" panose="020B0604020202020204" pitchFamily="34" charset="0"/>
            </a:endParaRPr>
          </a:p>
          <a:p>
            <a:pPr marL="0" indent="0">
              <a:lnSpc>
                <a:spcPct val="100000"/>
              </a:lnSpc>
              <a:spcBef>
                <a:spcPct val="0"/>
              </a:spcBef>
              <a:buNone/>
            </a:pPr>
            <a:r>
              <a:rPr lang="cs-CZ" altLang="cs-CZ" sz="1800" dirty="0">
                <a:solidFill>
                  <a:srgbClr val="171C8F"/>
                </a:solidFill>
                <a:latin typeface="Arial" panose="020B0604020202020204" pitchFamily="34" charset="0"/>
                <a:cs typeface="Arial" panose="020B0604020202020204" pitchFamily="34" charset="0"/>
              </a:rPr>
              <a:t>Přesto se někteří účastníci vyjadřují, že mají doklad o účasti a proškolení  a že mohou školit a školí!</a:t>
            </a:r>
          </a:p>
          <a:p>
            <a:pPr marL="0" indent="0">
              <a:lnSpc>
                <a:spcPct val="100000"/>
              </a:lnSpc>
              <a:spcBef>
                <a:spcPct val="0"/>
              </a:spcBef>
              <a:buNone/>
            </a:pPr>
            <a:endParaRPr lang="cs-CZ" altLang="cs-CZ" sz="1800" dirty="0">
              <a:solidFill>
                <a:srgbClr val="171C8F"/>
              </a:solidFill>
              <a:latin typeface="Arial" panose="020B0604020202020204" pitchFamily="34" charset="0"/>
              <a:cs typeface="Arial" panose="020B0604020202020204" pitchFamily="34" charset="0"/>
            </a:endParaRPr>
          </a:p>
          <a:p>
            <a:pPr marL="0" indent="0">
              <a:lnSpc>
                <a:spcPct val="100000"/>
              </a:lnSpc>
              <a:spcBef>
                <a:spcPct val="0"/>
              </a:spcBef>
              <a:buNone/>
            </a:pPr>
            <a:r>
              <a:rPr lang="cs-CZ" altLang="cs-CZ" sz="1800" dirty="0">
                <a:solidFill>
                  <a:srgbClr val="171C8F"/>
                </a:solidFill>
                <a:latin typeface="Arial" panose="020B0604020202020204" pitchFamily="34" charset="0"/>
                <a:cs typeface="Arial" panose="020B0604020202020204" pitchFamily="34" charset="0"/>
              </a:rPr>
              <a:t>Účast na akreditovaných kurzech, teorie, praxe, obhájení odborné práce, závěrečná zkouška, účastníka staví do jiné pozice a certifikát má řadu ustanovení k čemu je oprávněn.</a:t>
            </a:r>
          </a:p>
        </p:txBody>
      </p:sp>
    </p:spTree>
    <p:extLst>
      <p:ext uri="{BB962C8B-B14F-4D97-AF65-F5344CB8AC3E}">
        <p14:creationId xmlns:p14="http://schemas.microsoft.com/office/powerpoint/2010/main" val="1942891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AAEEFAC-2D92-429F-AD8E-629B00E9E0C4}"/>
              </a:ext>
            </a:extLst>
          </p:cNvPr>
          <p:cNvSpPr>
            <a:spLocks noGrp="1"/>
          </p:cNvSpPr>
          <p:nvPr>
            <p:ph type="title"/>
          </p:nvPr>
        </p:nvSpPr>
        <p:spPr>
          <a:xfrm>
            <a:off x="838200" y="118278"/>
            <a:ext cx="10515600" cy="1325563"/>
          </a:xfrm>
        </p:spPr>
        <p:txBody>
          <a:bodyPr>
            <a:normAutofit/>
          </a:bodyPr>
          <a:lstStyle/>
          <a:p>
            <a:r>
              <a:rPr lang="cs-CZ" sz="3600" dirty="0">
                <a:solidFill>
                  <a:srgbClr val="171C8F"/>
                </a:solidFill>
                <a:latin typeface="Arial" panose="020B0604020202020204" pitchFamily="34" charset="0"/>
                <a:cs typeface="Arial" panose="020B0604020202020204" pitchFamily="34" charset="0"/>
              </a:rPr>
              <a:t>Pořádání kurzu dezinfekce a sterilizace</a:t>
            </a:r>
            <a:br>
              <a:rPr lang="cs-CZ" sz="3600" dirty="0">
                <a:solidFill>
                  <a:srgbClr val="171C8F"/>
                </a:solidFill>
                <a:latin typeface="Arial" panose="020B0604020202020204" pitchFamily="34" charset="0"/>
                <a:cs typeface="Arial" panose="020B0604020202020204" pitchFamily="34" charset="0"/>
              </a:rPr>
            </a:br>
            <a:r>
              <a:rPr lang="cs-CZ" sz="1800" dirty="0">
                <a:solidFill>
                  <a:srgbClr val="171C8F"/>
                </a:solidFill>
                <a:latin typeface="Arial" panose="020B0604020202020204" pitchFamily="34" charset="0"/>
                <a:cs typeface="Arial" panose="020B0604020202020204" pitchFamily="34" charset="0"/>
              </a:rPr>
              <a:t>Zdůvodnění a cíl</a:t>
            </a:r>
            <a:endParaRPr lang="de-DE" sz="1800" dirty="0">
              <a:solidFill>
                <a:srgbClr val="171C8F"/>
              </a:solidFill>
              <a:latin typeface="Arial" panose="020B0604020202020204" pitchFamily="34" charset="0"/>
              <a:cs typeface="Arial" panose="020B0604020202020204" pitchFamily="34" charset="0"/>
            </a:endParaRPr>
          </a:p>
        </p:txBody>
      </p:sp>
      <p:sp>
        <p:nvSpPr>
          <p:cNvPr id="3" name="Zástupný symbol pro obsah 2">
            <a:extLst>
              <a:ext uri="{FF2B5EF4-FFF2-40B4-BE49-F238E27FC236}">
                <a16:creationId xmlns:a16="http://schemas.microsoft.com/office/drawing/2014/main" id="{50CCCCB9-64E9-4807-B439-43609711CA85}"/>
              </a:ext>
            </a:extLst>
          </p:cNvPr>
          <p:cNvSpPr>
            <a:spLocks noGrp="1"/>
          </p:cNvSpPr>
          <p:nvPr>
            <p:ph idx="1"/>
          </p:nvPr>
        </p:nvSpPr>
        <p:spPr>
          <a:xfrm>
            <a:off x="838200" y="1443841"/>
            <a:ext cx="10515600" cy="4351338"/>
          </a:xfrm>
        </p:spPr>
        <p:txBody>
          <a:bodyPr>
            <a:normAutofit lnSpcReduction="10000"/>
          </a:bodyPr>
          <a:lstStyle/>
          <a:p>
            <a:pPr algn="just"/>
            <a:r>
              <a:rPr lang="cs-CZ" sz="1800" dirty="0">
                <a:solidFill>
                  <a:srgbClr val="171C8F"/>
                </a:solidFill>
                <a:latin typeface="Arial" panose="020B0604020202020204" pitchFamily="34" charset="0"/>
                <a:cs typeface="Arial" panose="020B0604020202020204" pitchFamily="34" charset="0"/>
              </a:rPr>
              <a:t>Zdůvodnění kurzu:  </a:t>
            </a:r>
          </a:p>
          <a:p>
            <a:pPr algn="just"/>
            <a:r>
              <a:rPr lang="de-DE" sz="1800" dirty="0" err="1">
                <a:solidFill>
                  <a:srgbClr val="171C8F"/>
                </a:solidFill>
                <a:latin typeface="Arial" panose="020B0604020202020204" pitchFamily="34" charset="0"/>
                <a:cs typeface="Arial" panose="020B0604020202020204" pitchFamily="34" charset="0"/>
              </a:rPr>
              <a:t>Zdravotnický</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pracovník</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při</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výkonu</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svého</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povolání</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pracuje</a:t>
            </a:r>
            <a:r>
              <a:rPr lang="de-DE" sz="1800" dirty="0">
                <a:solidFill>
                  <a:srgbClr val="171C8F"/>
                </a:solidFill>
                <a:latin typeface="Arial" panose="020B0604020202020204" pitchFamily="34" charset="0"/>
                <a:cs typeface="Arial" panose="020B0604020202020204" pitchFamily="34" charset="0"/>
              </a:rPr>
              <a:t> s </a:t>
            </a:r>
            <a:r>
              <a:rPr lang="de-DE" sz="1800" dirty="0" err="1">
                <a:solidFill>
                  <a:srgbClr val="171C8F"/>
                </a:solidFill>
                <a:latin typeface="Arial" panose="020B0604020202020204" pitchFamily="34" charset="0"/>
                <a:cs typeface="Arial" panose="020B0604020202020204" pitchFamily="34" charset="0"/>
              </a:rPr>
              <a:t>různými</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pomůckami</a:t>
            </a:r>
            <a:r>
              <a:rPr lang="de-DE" sz="1800" dirty="0">
                <a:solidFill>
                  <a:srgbClr val="171C8F"/>
                </a:solidFill>
                <a:latin typeface="Arial" panose="020B0604020202020204" pitchFamily="34" charset="0"/>
                <a:cs typeface="Arial" panose="020B0604020202020204" pitchFamily="34" charset="0"/>
              </a:rPr>
              <a:t> a </a:t>
            </a:r>
            <a:r>
              <a:rPr lang="de-DE" sz="1800" dirty="0" err="1">
                <a:solidFill>
                  <a:srgbClr val="FF0000"/>
                </a:solidFill>
                <a:latin typeface="Arial" panose="020B0604020202020204" pitchFamily="34" charset="0"/>
                <a:cs typeface="Arial" panose="020B0604020202020204" pitchFamily="34" charset="0"/>
              </a:rPr>
              <a:t>nástroji</a:t>
            </a:r>
            <a:r>
              <a:rPr lang="de-DE" sz="1800" dirty="0">
                <a:solidFill>
                  <a:srgbClr val="FF0000"/>
                </a:solidFill>
                <a:latin typeface="Arial" panose="020B0604020202020204" pitchFamily="34" charset="0"/>
                <a:cs typeface="Arial" panose="020B0604020202020204" pitchFamily="34" charset="0"/>
              </a:rPr>
              <a:t>.</a:t>
            </a:r>
            <a:r>
              <a:rPr lang="de-DE" sz="1800" dirty="0">
                <a:solidFill>
                  <a:srgbClr val="171C8F"/>
                </a:solidFill>
                <a:latin typeface="Arial" panose="020B0604020202020204" pitchFamily="34" charset="0"/>
                <a:cs typeface="Arial" panose="020B0604020202020204" pitchFamily="34" charset="0"/>
              </a:rPr>
              <a:t> </a:t>
            </a:r>
            <a:endParaRPr lang="cs-CZ" sz="1800" dirty="0">
              <a:solidFill>
                <a:srgbClr val="171C8F"/>
              </a:solidFill>
              <a:latin typeface="Arial" panose="020B0604020202020204" pitchFamily="34" charset="0"/>
              <a:cs typeface="Arial" panose="020B0604020202020204" pitchFamily="34" charset="0"/>
            </a:endParaRPr>
          </a:p>
          <a:p>
            <a:pPr algn="just"/>
            <a:r>
              <a:rPr lang="cs-CZ" sz="1800" dirty="0">
                <a:solidFill>
                  <a:srgbClr val="171C8F"/>
                </a:solidFill>
                <a:latin typeface="Arial" panose="020B0604020202020204" pitchFamily="34" charset="0"/>
                <a:cs typeface="Arial" panose="020B0604020202020204" pitchFamily="34" charset="0"/>
              </a:rPr>
              <a:t>Denně vystavuje zdravotnický pracovník </a:t>
            </a:r>
            <a:r>
              <a:rPr lang="de-DE" sz="1800" dirty="0" err="1">
                <a:solidFill>
                  <a:srgbClr val="171C8F"/>
                </a:solidFill>
                <a:latin typeface="Arial" panose="020B0604020202020204" pitchFamily="34" charset="0"/>
                <a:cs typeface="Arial" panose="020B0604020202020204" pitchFamily="34" charset="0"/>
              </a:rPr>
              <a:t>sebe</a:t>
            </a:r>
            <a:r>
              <a:rPr lang="de-DE" sz="1800" dirty="0">
                <a:solidFill>
                  <a:srgbClr val="171C8F"/>
                </a:solidFill>
                <a:latin typeface="Arial" panose="020B0604020202020204" pitchFamily="34" charset="0"/>
                <a:cs typeface="Arial" panose="020B0604020202020204" pitchFamily="34" charset="0"/>
              </a:rPr>
              <a:t> i </a:t>
            </a:r>
            <a:r>
              <a:rPr lang="de-DE" sz="1800" dirty="0" err="1">
                <a:solidFill>
                  <a:srgbClr val="171C8F"/>
                </a:solidFill>
                <a:latin typeface="Arial" panose="020B0604020202020204" pitchFamily="34" charset="0"/>
                <a:cs typeface="Arial" panose="020B0604020202020204" pitchFamily="34" charset="0"/>
              </a:rPr>
              <a:t>pacienty</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riziku</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přenosu</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profesionálních</a:t>
            </a:r>
            <a:r>
              <a:rPr lang="de-DE" sz="1800" dirty="0">
                <a:solidFill>
                  <a:srgbClr val="171C8F"/>
                </a:solidFill>
                <a:latin typeface="Arial" panose="020B0604020202020204" pitchFamily="34" charset="0"/>
                <a:cs typeface="Arial" panose="020B0604020202020204" pitchFamily="34" charset="0"/>
              </a:rPr>
              <a:t> a </a:t>
            </a:r>
            <a:r>
              <a:rPr lang="de-DE" sz="1800" dirty="0" err="1">
                <a:solidFill>
                  <a:srgbClr val="FF0000"/>
                </a:solidFill>
                <a:latin typeface="Arial" panose="020B0604020202020204" pitchFamily="34" charset="0"/>
                <a:cs typeface="Arial" panose="020B0604020202020204" pitchFamily="34" charset="0"/>
              </a:rPr>
              <a:t>nozokomiálních</a:t>
            </a:r>
            <a:r>
              <a:rPr lang="de-DE" sz="1800" dirty="0">
                <a:solidFill>
                  <a:srgbClr val="FF0000"/>
                </a:solidFill>
                <a:latin typeface="Arial" panose="020B0604020202020204" pitchFamily="34" charset="0"/>
                <a:cs typeface="Arial" panose="020B0604020202020204" pitchFamily="34" charset="0"/>
              </a:rPr>
              <a:t> </a:t>
            </a:r>
            <a:r>
              <a:rPr lang="de-DE" sz="1800" dirty="0" err="1">
                <a:solidFill>
                  <a:srgbClr val="FF0000"/>
                </a:solidFill>
                <a:latin typeface="Arial" panose="020B0604020202020204" pitchFamily="34" charset="0"/>
                <a:cs typeface="Arial" panose="020B0604020202020204" pitchFamily="34" charset="0"/>
              </a:rPr>
              <a:t>nákaz</a:t>
            </a:r>
            <a:r>
              <a:rPr lang="de-DE" sz="1800" dirty="0">
                <a:solidFill>
                  <a:srgbClr val="171C8F"/>
                </a:solidFill>
                <a:latin typeface="Arial" panose="020B0604020202020204" pitchFamily="34" charset="0"/>
                <a:cs typeface="Arial" panose="020B0604020202020204" pitchFamily="34" charset="0"/>
              </a:rPr>
              <a:t>… </a:t>
            </a:r>
            <a:endParaRPr lang="cs-CZ" sz="1800" dirty="0">
              <a:solidFill>
                <a:srgbClr val="171C8F"/>
              </a:solidFill>
              <a:latin typeface="Arial" panose="020B0604020202020204" pitchFamily="34" charset="0"/>
              <a:cs typeface="Arial" panose="020B0604020202020204" pitchFamily="34" charset="0"/>
            </a:endParaRPr>
          </a:p>
          <a:p>
            <a:pPr algn="just">
              <a:buFont typeface="Wingdings" panose="05000000000000000000" pitchFamily="2" charset="2"/>
              <a:buChar char="v"/>
            </a:pPr>
            <a:r>
              <a:rPr lang="de-DE" sz="1800" dirty="0" err="1">
                <a:solidFill>
                  <a:srgbClr val="171C8F"/>
                </a:solidFill>
                <a:latin typeface="Arial" panose="020B0604020202020204" pitchFamily="34" charset="0"/>
                <a:cs typeface="Arial" panose="020B0604020202020204" pitchFamily="34" charset="0"/>
              </a:rPr>
              <a:t>Používané</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postupy</a:t>
            </a:r>
            <a:r>
              <a:rPr lang="de-DE" sz="1800" dirty="0">
                <a:solidFill>
                  <a:srgbClr val="171C8F"/>
                </a:solidFill>
                <a:latin typeface="Arial" panose="020B0604020202020204" pitchFamily="34" charset="0"/>
                <a:cs typeface="Arial" panose="020B0604020202020204" pitchFamily="34" charset="0"/>
              </a:rPr>
              <a:t> a </a:t>
            </a:r>
            <a:r>
              <a:rPr lang="de-DE" sz="1800" dirty="0" err="1">
                <a:solidFill>
                  <a:srgbClr val="171C8F"/>
                </a:solidFill>
                <a:latin typeface="Arial" panose="020B0604020202020204" pitchFamily="34" charset="0"/>
                <a:cs typeface="Arial" panose="020B0604020202020204" pitchFamily="34" charset="0"/>
              </a:rPr>
              <a:t>prostředky</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FF0000"/>
                </a:solidFill>
                <a:latin typeface="Arial" panose="020B0604020202020204" pitchFamily="34" charset="0"/>
                <a:cs typeface="Arial" panose="020B0604020202020204" pitchFamily="34" charset="0"/>
              </a:rPr>
              <a:t>podléhají</a:t>
            </a:r>
            <a:r>
              <a:rPr lang="de-DE" sz="1800" dirty="0">
                <a:solidFill>
                  <a:srgbClr val="FF0000"/>
                </a:solidFill>
                <a:latin typeface="Arial" panose="020B0604020202020204" pitchFamily="34" charset="0"/>
                <a:cs typeface="Arial" panose="020B0604020202020204" pitchFamily="34" charset="0"/>
              </a:rPr>
              <a:t> </a:t>
            </a:r>
            <a:r>
              <a:rPr lang="de-DE" sz="1800" dirty="0" err="1">
                <a:solidFill>
                  <a:srgbClr val="FF0000"/>
                </a:solidFill>
                <a:latin typeface="Arial" panose="020B0604020202020204" pitchFamily="34" charset="0"/>
                <a:cs typeface="Arial" panose="020B0604020202020204" pitchFamily="34" charset="0"/>
              </a:rPr>
              <a:t>schválení</a:t>
            </a:r>
            <a:r>
              <a:rPr lang="de-DE" sz="1800" dirty="0">
                <a:solidFill>
                  <a:srgbClr val="FF0000"/>
                </a:solidFill>
                <a:latin typeface="Arial" panose="020B0604020202020204" pitchFamily="34" charset="0"/>
                <a:cs typeface="Arial" panose="020B0604020202020204" pitchFamily="34" charset="0"/>
              </a:rPr>
              <a:t> </a:t>
            </a:r>
            <a:r>
              <a:rPr lang="de-DE" sz="1800" dirty="0" err="1">
                <a:solidFill>
                  <a:srgbClr val="FF0000"/>
                </a:solidFill>
                <a:latin typeface="Arial" panose="020B0604020202020204" pitchFamily="34" charset="0"/>
                <a:cs typeface="Arial" panose="020B0604020202020204" pitchFamily="34" charset="0"/>
              </a:rPr>
              <a:t>hlavního</a:t>
            </a:r>
            <a:r>
              <a:rPr lang="de-DE" sz="1800" dirty="0">
                <a:solidFill>
                  <a:srgbClr val="FF0000"/>
                </a:solidFill>
                <a:latin typeface="Arial" panose="020B0604020202020204" pitchFamily="34" charset="0"/>
                <a:cs typeface="Arial" panose="020B0604020202020204" pitchFamily="34" charset="0"/>
              </a:rPr>
              <a:t> </a:t>
            </a:r>
            <a:r>
              <a:rPr lang="de-DE" sz="1800" dirty="0" err="1">
                <a:solidFill>
                  <a:srgbClr val="FF0000"/>
                </a:solidFill>
                <a:latin typeface="Arial" panose="020B0604020202020204" pitchFamily="34" charset="0"/>
                <a:cs typeface="Arial" panose="020B0604020202020204" pitchFamily="34" charset="0"/>
              </a:rPr>
              <a:t>hygienika</a:t>
            </a:r>
            <a:r>
              <a:rPr lang="de-DE" sz="1800" dirty="0">
                <a:solidFill>
                  <a:srgbClr val="FF0000"/>
                </a:solidFill>
                <a:latin typeface="Arial" panose="020B0604020202020204" pitchFamily="34" charset="0"/>
                <a:cs typeface="Arial" panose="020B0604020202020204" pitchFamily="34" charset="0"/>
              </a:rPr>
              <a:t> ČR </a:t>
            </a:r>
            <a:r>
              <a:rPr lang="de-DE" sz="1800" dirty="0">
                <a:solidFill>
                  <a:srgbClr val="171C8F"/>
                </a:solidFill>
                <a:latin typeface="Arial" panose="020B0604020202020204" pitchFamily="34" charset="0"/>
                <a:cs typeface="Arial" panose="020B0604020202020204" pitchFamily="34" charset="0"/>
              </a:rPr>
              <a:t>a </a:t>
            </a:r>
            <a:r>
              <a:rPr lang="de-DE" sz="1800" dirty="0" err="1">
                <a:solidFill>
                  <a:srgbClr val="171C8F"/>
                </a:solidFill>
                <a:latin typeface="Arial" panose="020B0604020202020204" pitchFamily="34" charset="0"/>
                <a:cs typeface="Arial" panose="020B0604020202020204" pitchFamily="34" charset="0"/>
              </a:rPr>
              <a:t>jsou</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upraveny</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FF0000"/>
                </a:solidFill>
                <a:latin typeface="Arial" panose="020B0604020202020204" pitchFamily="34" charset="0"/>
                <a:cs typeface="Arial" panose="020B0604020202020204" pitchFamily="34" charset="0"/>
              </a:rPr>
              <a:t>hygienickou</a:t>
            </a:r>
            <a:r>
              <a:rPr lang="de-DE" sz="1800" dirty="0">
                <a:solidFill>
                  <a:srgbClr val="FF0000"/>
                </a:solidFill>
                <a:latin typeface="Arial" panose="020B0604020202020204" pitchFamily="34" charset="0"/>
                <a:cs typeface="Arial" panose="020B0604020202020204" pitchFamily="34" charset="0"/>
              </a:rPr>
              <a:t> </a:t>
            </a:r>
            <a:r>
              <a:rPr lang="de-DE" sz="1800" dirty="0" err="1">
                <a:solidFill>
                  <a:srgbClr val="FF0000"/>
                </a:solidFill>
                <a:latin typeface="Arial" panose="020B0604020202020204" pitchFamily="34" charset="0"/>
                <a:cs typeface="Arial" panose="020B0604020202020204" pitchFamily="34" charset="0"/>
              </a:rPr>
              <a:t>legislativou</a:t>
            </a:r>
            <a:r>
              <a:rPr lang="de-DE" sz="1800" dirty="0">
                <a:solidFill>
                  <a:srgbClr val="171C8F"/>
                </a:solidFill>
                <a:latin typeface="Arial" panose="020B0604020202020204" pitchFamily="34" charset="0"/>
                <a:cs typeface="Arial" panose="020B0604020202020204" pitchFamily="34" charset="0"/>
              </a:rPr>
              <a:t>.</a:t>
            </a:r>
            <a:r>
              <a:rPr lang="cs-CZ" sz="1800" dirty="0">
                <a:solidFill>
                  <a:srgbClr val="171C8F"/>
                </a:solidFill>
                <a:latin typeface="Arial" panose="020B0604020202020204" pitchFamily="34" charset="0"/>
                <a:cs typeface="Arial" panose="020B0604020202020204" pitchFamily="34" charset="0"/>
              </a:rPr>
              <a:t> Opakují se v textu.</a:t>
            </a:r>
          </a:p>
          <a:p>
            <a:pPr algn="just">
              <a:buFont typeface="Wingdings" panose="05000000000000000000" pitchFamily="2" charset="2"/>
              <a:buChar char="v"/>
            </a:pPr>
            <a:r>
              <a:rPr lang="de-DE" sz="1800" dirty="0" err="1">
                <a:solidFill>
                  <a:srgbClr val="171C8F"/>
                </a:solidFill>
                <a:latin typeface="Arial" panose="020B0604020202020204" pitchFamily="34" charset="0"/>
                <a:cs typeface="Arial" panose="020B0604020202020204" pitchFamily="34" charset="0"/>
              </a:rPr>
              <a:t>Používané</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postupy</a:t>
            </a:r>
            <a:r>
              <a:rPr lang="de-DE" sz="1800" dirty="0">
                <a:solidFill>
                  <a:srgbClr val="171C8F"/>
                </a:solidFill>
                <a:latin typeface="Arial" panose="020B0604020202020204" pitchFamily="34" charset="0"/>
                <a:cs typeface="Arial" panose="020B0604020202020204" pitchFamily="34" charset="0"/>
              </a:rPr>
              <a:t> a </a:t>
            </a:r>
            <a:r>
              <a:rPr lang="de-DE" sz="1800" dirty="0" err="1">
                <a:solidFill>
                  <a:srgbClr val="171C8F"/>
                </a:solidFill>
                <a:latin typeface="Arial" panose="020B0604020202020204" pitchFamily="34" charset="0"/>
                <a:cs typeface="Arial" panose="020B0604020202020204" pitchFamily="34" charset="0"/>
              </a:rPr>
              <a:t>prostředky</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nepodléhají</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schválení</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hlavního</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hygienika</a:t>
            </a:r>
            <a:r>
              <a:rPr lang="de-DE" sz="1800" dirty="0">
                <a:solidFill>
                  <a:srgbClr val="171C8F"/>
                </a:solidFill>
                <a:latin typeface="Arial" panose="020B0604020202020204" pitchFamily="34" charset="0"/>
                <a:cs typeface="Arial" panose="020B0604020202020204" pitchFamily="34" charset="0"/>
              </a:rPr>
              <a:t> ČR a </a:t>
            </a:r>
            <a:r>
              <a:rPr lang="de-DE" sz="1800" dirty="0" err="1">
                <a:solidFill>
                  <a:srgbClr val="171C8F"/>
                </a:solidFill>
                <a:latin typeface="Arial" panose="020B0604020202020204" pitchFamily="34" charset="0"/>
                <a:cs typeface="Arial" panose="020B0604020202020204" pitchFamily="34" charset="0"/>
              </a:rPr>
              <a:t>nejsou</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upraveny</a:t>
            </a:r>
            <a:r>
              <a:rPr lang="cs-CZ" sz="1800" dirty="0">
                <a:solidFill>
                  <a:srgbClr val="171C8F"/>
                </a:solidFill>
                <a:latin typeface="Arial" panose="020B0604020202020204" pitchFamily="34" charset="0"/>
                <a:cs typeface="Arial" panose="020B0604020202020204" pitchFamily="34" charset="0"/>
              </a:rPr>
              <a:t> jen</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hygienickou</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legislativou</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ale</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provádějícími</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předpisy</a:t>
            </a:r>
            <a:r>
              <a:rPr lang="de-DE" sz="1800" dirty="0">
                <a:solidFill>
                  <a:srgbClr val="171C8F"/>
                </a:solidFill>
                <a:latin typeface="Arial" panose="020B0604020202020204" pitchFamily="34" charset="0"/>
                <a:cs typeface="Arial" panose="020B0604020202020204" pitchFamily="34" charset="0"/>
              </a:rPr>
              <a:t> k </a:t>
            </a:r>
            <a:r>
              <a:rPr lang="de-DE" sz="1800" dirty="0" err="1">
                <a:solidFill>
                  <a:srgbClr val="171C8F"/>
                </a:solidFill>
                <a:latin typeface="Arial" panose="020B0604020202020204" pitchFamily="34" charset="0"/>
                <a:cs typeface="Arial" panose="020B0604020202020204" pitchFamily="34" charset="0"/>
              </a:rPr>
              <a:t>zákonu</a:t>
            </a:r>
            <a:r>
              <a:rPr lang="de-DE" sz="1800" dirty="0">
                <a:solidFill>
                  <a:srgbClr val="171C8F"/>
                </a:solidFill>
                <a:latin typeface="Arial" panose="020B0604020202020204" pitchFamily="34" charset="0"/>
                <a:cs typeface="Arial" panose="020B0604020202020204" pitchFamily="34" charset="0"/>
              </a:rPr>
              <a:t> č.258/2000 Sb. o </a:t>
            </a:r>
            <a:r>
              <a:rPr lang="de-DE" sz="1800" dirty="0" err="1">
                <a:solidFill>
                  <a:srgbClr val="171C8F"/>
                </a:solidFill>
                <a:latin typeface="Arial" panose="020B0604020202020204" pitchFamily="34" charset="0"/>
                <a:cs typeface="Arial" panose="020B0604020202020204" pitchFamily="34" charset="0"/>
              </a:rPr>
              <a:t>ochraně</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veřejného</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zdraví</a:t>
            </a:r>
            <a:r>
              <a:rPr lang="de-DE" sz="1800" dirty="0">
                <a:solidFill>
                  <a:srgbClr val="171C8F"/>
                </a:solidFill>
                <a:latin typeface="Arial" panose="020B0604020202020204" pitchFamily="34" charset="0"/>
                <a:cs typeface="Arial" panose="020B0604020202020204" pitchFamily="34" charset="0"/>
              </a:rPr>
              <a:t> a o </a:t>
            </a:r>
            <a:r>
              <a:rPr lang="de-DE" sz="1800" dirty="0" err="1">
                <a:solidFill>
                  <a:srgbClr val="171C8F"/>
                </a:solidFill>
                <a:latin typeface="Arial" panose="020B0604020202020204" pitchFamily="34" charset="0"/>
                <a:cs typeface="Arial" panose="020B0604020202020204" pitchFamily="34" charset="0"/>
              </a:rPr>
              <a:t>změně</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některých</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souvisejících</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zákonů</a:t>
            </a:r>
            <a:r>
              <a:rPr lang="de-DE" sz="1800" dirty="0">
                <a:solidFill>
                  <a:srgbClr val="171C8F"/>
                </a:solidFill>
                <a:latin typeface="Arial" panose="020B0604020202020204" pitchFamily="34" charset="0"/>
                <a:cs typeface="Arial" panose="020B0604020202020204" pitchFamily="34" charset="0"/>
              </a:rPr>
              <a:t>.</a:t>
            </a:r>
            <a:endParaRPr lang="cs-CZ" sz="1800" dirty="0">
              <a:solidFill>
                <a:srgbClr val="171C8F"/>
              </a:solidFill>
              <a:latin typeface="Arial" panose="020B0604020202020204" pitchFamily="34" charset="0"/>
              <a:cs typeface="Arial" panose="020B0604020202020204" pitchFamily="34" charset="0"/>
            </a:endParaRPr>
          </a:p>
          <a:p>
            <a:pPr algn="just"/>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Dezinfekce</a:t>
            </a:r>
            <a:r>
              <a:rPr lang="de-DE" sz="1800" dirty="0">
                <a:solidFill>
                  <a:srgbClr val="171C8F"/>
                </a:solidFill>
                <a:latin typeface="Arial" panose="020B0604020202020204" pitchFamily="34" charset="0"/>
                <a:cs typeface="Arial" panose="020B0604020202020204" pitchFamily="34" charset="0"/>
              </a:rPr>
              <a:t> a </a:t>
            </a:r>
            <a:r>
              <a:rPr lang="de-DE" sz="1800" dirty="0" err="1">
                <a:solidFill>
                  <a:srgbClr val="171C8F"/>
                </a:solidFill>
                <a:latin typeface="Arial" panose="020B0604020202020204" pitchFamily="34" charset="0"/>
                <a:cs typeface="Arial" panose="020B0604020202020204" pitchFamily="34" charset="0"/>
              </a:rPr>
              <a:t>sterilizace</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ve</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zdravotnických</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zařízeních</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jsou</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úkony</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které</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provádějí</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FF0000"/>
                </a:solidFill>
                <a:latin typeface="Arial" panose="020B0604020202020204" pitchFamily="34" charset="0"/>
                <a:cs typeface="Arial" panose="020B0604020202020204" pitchFamily="34" charset="0"/>
              </a:rPr>
              <a:t>proškolení</a:t>
            </a:r>
            <a:r>
              <a:rPr lang="de-DE" sz="1800" dirty="0">
                <a:solidFill>
                  <a:srgbClr val="FF0000"/>
                </a:solidFill>
                <a:latin typeface="Arial" panose="020B0604020202020204" pitchFamily="34" charset="0"/>
                <a:cs typeface="Arial" panose="020B0604020202020204" pitchFamily="34" charset="0"/>
              </a:rPr>
              <a:t> </a:t>
            </a:r>
            <a:r>
              <a:rPr lang="de-DE" sz="1800" dirty="0" err="1">
                <a:solidFill>
                  <a:srgbClr val="FF0000"/>
                </a:solidFill>
                <a:latin typeface="Arial" panose="020B0604020202020204" pitchFamily="34" charset="0"/>
                <a:cs typeface="Arial" panose="020B0604020202020204" pitchFamily="34" charset="0"/>
              </a:rPr>
              <a:t>zdravotničtí</a:t>
            </a:r>
            <a:r>
              <a:rPr lang="de-DE" sz="1800" dirty="0">
                <a:solidFill>
                  <a:srgbClr val="FF0000"/>
                </a:solidFill>
                <a:latin typeface="Arial" panose="020B0604020202020204" pitchFamily="34" charset="0"/>
                <a:cs typeface="Arial" panose="020B0604020202020204" pitchFamily="34" charset="0"/>
              </a:rPr>
              <a:t> </a:t>
            </a:r>
            <a:r>
              <a:rPr lang="de-DE" sz="1800" dirty="0" err="1">
                <a:solidFill>
                  <a:srgbClr val="FF0000"/>
                </a:solidFill>
                <a:latin typeface="Arial" panose="020B0604020202020204" pitchFamily="34" charset="0"/>
                <a:cs typeface="Arial" panose="020B0604020202020204" pitchFamily="34" charset="0"/>
              </a:rPr>
              <a:t>pracovníci</a:t>
            </a:r>
            <a:r>
              <a:rPr lang="cs-CZ" sz="1800" dirty="0">
                <a:solidFill>
                  <a:srgbClr val="FF0000"/>
                </a:solidFill>
                <a:latin typeface="Arial" panose="020B0604020202020204" pitchFamily="34" charset="0"/>
                <a:cs typeface="Arial" panose="020B0604020202020204" pitchFamily="34" charset="0"/>
              </a:rPr>
              <a:t> </a:t>
            </a:r>
            <a:r>
              <a:rPr lang="cs-CZ" sz="1800" dirty="0">
                <a:solidFill>
                  <a:srgbClr val="171C8F"/>
                </a:solidFill>
                <a:latin typeface="Arial" panose="020B0604020202020204" pitchFamily="34" charset="0"/>
                <a:cs typeface="Arial" panose="020B0604020202020204" pitchFamily="34" charset="0"/>
              </a:rPr>
              <a:t>a </a:t>
            </a:r>
            <a:r>
              <a:rPr lang="de-DE" sz="1800" dirty="0" err="1">
                <a:solidFill>
                  <a:srgbClr val="171C8F"/>
                </a:solidFill>
                <a:latin typeface="Arial" panose="020B0604020202020204" pitchFamily="34" charset="0"/>
                <a:cs typeface="Arial" panose="020B0604020202020204" pitchFamily="34" charset="0"/>
              </a:rPr>
              <a:t>certifikovaný</a:t>
            </a:r>
            <a:r>
              <a:rPr lang="de-DE" sz="1800" dirty="0">
                <a:solidFill>
                  <a:srgbClr val="171C8F"/>
                </a:solidFill>
                <a:latin typeface="Arial" panose="020B0604020202020204" pitchFamily="34" charset="0"/>
                <a:cs typeface="Arial" panose="020B0604020202020204" pitchFamily="34" charset="0"/>
              </a:rPr>
              <a:t> kurz</a:t>
            </a:r>
            <a:r>
              <a:rPr lang="cs-CZ" sz="1800" dirty="0">
                <a:solidFill>
                  <a:srgbClr val="171C8F"/>
                </a:solidFill>
                <a:latin typeface="Arial" panose="020B0604020202020204" pitchFamily="34" charset="0"/>
                <a:cs typeface="Arial" panose="020B0604020202020204" pitchFamily="34" charset="0"/>
              </a:rPr>
              <a:t> jim má</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pomoci</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získat</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nové</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poznatky</a:t>
            </a:r>
            <a:r>
              <a:rPr lang="de-DE" sz="1800" dirty="0">
                <a:solidFill>
                  <a:srgbClr val="171C8F"/>
                </a:solidFill>
                <a:latin typeface="Arial" panose="020B0604020202020204" pitchFamily="34" charset="0"/>
                <a:cs typeface="Arial" panose="020B0604020202020204" pitchFamily="34" charset="0"/>
              </a:rPr>
              <a:t> a </a:t>
            </a:r>
            <a:r>
              <a:rPr lang="de-DE" sz="1800" dirty="0" err="1">
                <a:solidFill>
                  <a:srgbClr val="171C8F"/>
                </a:solidFill>
                <a:latin typeface="Arial" panose="020B0604020202020204" pitchFamily="34" charset="0"/>
                <a:cs typeface="Arial" panose="020B0604020202020204" pitchFamily="34" charset="0"/>
              </a:rPr>
              <a:t>dovednosti</a:t>
            </a:r>
            <a:r>
              <a:rPr lang="de-DE" sz="1800" dirty="0">
                <a:solidFill>
                  <a:srgbClr val="171C8F"/>
                </a:solidFill>
                <a:latin typeface="Arial" panose="020B0604020202020204" pitchFamily="34" charset="0"/>
                <a:cs typeface="Arial" panose="020B0604020202020204" pitchFamily="34" charset="0"/>
              </a:rPr>
              <a:t> v </a:t>
            </a:r>
            <a:r>
              <a:rPr lang="de-DE" sz="1800" dirty="0" err="1">
                <a:solidFill>
                  <a:srgbClr val="171C8F"/>
                </a:solidFill>
                <a:latin typeface="Arial" panose="020B0604020202020204" pitchFamily="34" charset="0"/>
                <a:cs typeface="Arial" panose="020B0604020202020204" pitchFamily="34" charset="0"/>
              </a:rPr>
              <a:t>metodách</a:t>
            </a:r>
            <a:r>
              <a:rPr lang="de-DE" sz="1800" dirty="0">
                <a:solidFill>
                  <a:srgbClr val="171C8F"/>
                </a:solidFill>
                <a:latin typeface="Arial" panose="020B0604020202020204" pitchFamily="34" charset="0"/>
                <a:cs typeface="Arial" panose="020B0604020202020204" pitchFamily="34" charset="0"/>
              </a:rPr>
              <a:t> a </a:t>
            </a:r>
            <a:r>
              <a:rPr lang="de-DE" sz="1800" dirty="0" err="1">
                <a:solidFill>
                  <a:srgbClr val="171C8F"/>
                </a:solidFill>
                <a:latin typeface="Arial" panose="020B0604020202020204" pitchFamily="34" charset="0"/>
                <a:cs typeface="Arial" panose="020B0604020202020204" pitchFamily="34" charset="0"/>
              </a:rPr>
              <a:t>postupech</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dezinfekce</a:t>
            </a:r>
            <a:r>
              <a:rPr lang="de-DE" sz="1800" dirty="0">
                <a:solidFill>
                  <a:srgbClr val="171C8F"/>
                </a:solidFill>
                <a:latin typeface="Arial" panose="020B0604020202020204" pitchFamily="34" charset="0"/>
                <a:cs typeface="Arial" panose="020B0604020202020204" pitchFamily="34" charset="0"/>
              </a:rPr>
              <a:t> a </a:t>
            </a:r>
            <a:r>
              <a:rPr lang="de-DE" sz="1800" dirty="0" err="1">
                <a:solidFill>
                  <a:srgbClr val="171C8F"/>
                </a:solidFill>
                <a:latin typeface="Arial" panose="020B0604020202020204" pitchFamily="34" charset="0"/>
                <a:cs typeface="Arial" panose="020B0604020202020204" pitchFamily="34" charset="0"/>
              </a:rPr>
              <a:t>sterilizace</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ve</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zdravotnických</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zařízeních</a:t>
            </a:r>
            <a:r>
              <a:rPr lang="de-DE" sz="1800" dirty="0">
                <a:solidFill>
                  <a:srgbClr val="171C8F"/>
                </a:solidFill>
                <a:latin typeface="Arial" panose="020B0604020202020204" pitchFamily="34" charset="0"/>
                <a:cs typeface="Arial" panose="020B0604020202020204" pitchFamily="34" charset="0"/>
              </a:rPr>
              <a:t>.</a:t>
            </a:r>
            <a:r>
              <a:rPr lang="cs-CZ" sz="1800" dirty="0">
                <a:solidFill>
                  <a:srgbClr val="171C8F"/>
                </a:solidFill>
                <a:latin typeface="Arial" panose="020B0604020202020204" pitchFamily="34" charset="0"/>
                <a:cs typeface="Arial" panose="020B0604020202020204" pitchFamily="34" charset="0"/>
              </a:rPr>
              <a:t> Z pohledu nabídky to má být proces dezinfekce a sterilizace. </a:t>
            </a:r>
          </a:p>
          <a:p>
            <a:pPr algn="just"/>
            <a:r>
              <a:rPr lang="cs-CZ" sz="1800" dirty="0">
                <a:solidFill>
                  <a:srgbClr val="171C8F"/>
                </a:solidFill>
                <a:latin typeface="Arial" panose="020B0604020202020204" pitchFamily="34" charset="0"/>
                <a:cs typeface="Arial" panose="020B0604020202020204" pitchFamily="34" charset="0"/>
              </a:rPr>
              <a:t>Cíl kurzu: A</a:t>
            </a:r>
            <a:r>
              <a:rPr lang="de-DE" sz="1800" dirty="0" err="1">
                <a:solidFill>
                  <a:srgbClr val="171C8F"/>
                </a:solidFill>
                <a:latin typeface="Arial" panose="020B0604020202020204" pitchFamily="34" charset="0"/>
                <a:cs typeface="Arial" panose="020B0604020202020204" pitchFamily="34" charset="0"/>
              </a:rPr>
              <a:t>bsolvováním</a:t>
            </a:r>
            <a:r>
              <a:rPr lang="de-DE" sz="1800" dirty="0">
                <a:solidFill>
                  <a:srgbClr val="171C8F"/>
                </a:solidFill>
                <a:latin typeface="Arial" panose="020B0604020202020204" pitchFamily="34" charset="0"/>
                <a:cs typeface="Arial" panose="020B0604020202020204" pitchFamily="34" charset="0"/>
              </a:rPr>
              <a:t> </a:t>
            </a:r>
            <a:r>
              <a:rPr lang="cs-CZ" sz="1800" dirty="0">
                <a:solidFill>
                  <a:srgbClr val="171C8F"/>
                </a:solidFill>
                <a:latin typeface="Arial" panose="020B0604020202020204" pitchFamily="34" charset="0"/>
                <a:cs typeface="Arial" panose="020B0604020202020204" pitchFamily="34" charset="0"/>
              </a:rPr>
              <a:t>kurzu </a:t>
            </a:r>
            <a:r>
              <a:rPr lang="de-DE" sz="1800" dirty="0" err="1">
                <a:solidFill>
                  <a:srgbClr val="171C8F"/>
                </a:solidFill>
                <a:latin typeface="Arial" panose="020B0604020202020204" pitchFamily="34" charset="0"/>
                <a:cs typeface="Arial" panose="020B0604020202020204" pitchFamily="34" charset="0"/>
              </a:rPr>
              <a:t>získají</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oprávnění</a:t>
            </a:r>
            <a:r>
              <a:rPr lang="de-DE" sz="1800" dirty="0">
                <a:solidFill>
                  <a:srgbClr val="171C8F"/>
                </a:solidFill>
                <a:latin typeface="Arial" panose="020B0604020202020204" pitchFamily="34" charset="0"/>
                <a:cs typeface="Arial" panose="020B0604020202020204" pitchFamily="34" charset="0"/>
              </a:rPr>
              <a:t> k </a:t>
            </a:r>
            <a:r>
              <a:rPr lang="de-DE" sz="1800" dirty="0" err="1">
                <a:solidFill>
                  <a:srgbClr val="171C8F"/>
                </a:solidFill>
                <a:latin typeface="Arial" panose="020B0604020202020204" pitchFamily="34" charset="0"/>
                <a:cs typeface="Arial" panose="020B0604020202020204" pitchFamily="34" charset="0"/>
              </a:rPr>
              <a:t>výkonu</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činností</a:t>
            </a:r>
            <a:r>
              <a:rPr lang="de-DE" sz="1800" dirty="0">
                <a:solidFill>
                  <a:srgbClr val="171C8F"/>
                </a:solidFill>
                <a:latin typeface="Arial" panose="020B0604020202020204" pitchFamily="34" charset="0"/>
                <a:cs typeface="Arial" panose="020B0604020202020204" pitchFamily="34" charset="0"/>
              </a:rPr>
              <a:t> na </a:t>
            </a:r>
            <a:r>
              <a:rPr lang="de-DE" sz="1800" dirty="0" err="1">
                <a:solidFill>
                  <a:srgbClr val="171C8F"/>
                </a:solidFill>
                <a:latin typeface="Arial" panose="020B0604020202020204" pitchFamily="34" charset="0"/>
                <a:cs typeface="Arial" panose="020B0604020202020204" pitchFamily="34" charset="0"/>
              </a:rPr>
              <a:t>pracovištích</a:t>
            </a:r>
            <a:r>
              <a:rPr lang="cs-CZ" sz="1800" dirty="0">
                <a:solidFill>
                  <a:srgbClr val="171C8F"/>
                </a:solidFill>
                <a:latin typeface="Arial" panose="020B0604020202020204" pitchFamily="34" charset="0"/>
                <a:cs typeface="Arial" panose="020B0604020202020204" pitchFamily="34" charset="0"/>
              </a:rPr>
              <a:t> i </a:t>
            </a:r>
            <a:r>
              <a:rPr lang="de-DE" sz="1800" dirty="0" err="1">
                <a:solidFill>
                  <a:srgbClr val="171C8F"/>
                </a:solidFill>
                <a:latin typeface="Arial" panose="020B0604020202020204" pitchFamily="34" charset="0"/>
                <a:cs typeface="Arial" panose="020B0604020202020204" pitchFamily="34" charset="0"/>
              </a:rPr>
              <a:t>centrálních</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sterilizací</a:t>
            </a:r>
            <a:r>
              <a:rPr lang="de-DE" sz="1800" dirty="0">
                <a:solidFill>
                  <a:srgbClr val="171C8F"/>
                </a:solidFill>
                <a:latin typeface="Arial" panose="020B0604020202020204" pitchFamily="34" charset="0"/>
                <a:cs typeface="Arial" panose="020B0604020202020204" pitchFamily="34" charset="0"/>
              </a:rPr>
              <a:t>.</a:t>
            </a:r>
            <a:r>
              <a:rPr lang="cs-CZ" sz="1800" dirty="0">
                <a:solidFill>
                  <a:srgbClr val="171C8F"/>
                </a:solidFill>
                <a:latin typeface="Arial" panose="020B0604020202020204" pitchFamily="34" charset="0"/>
                <a:cs typeface="Arial" panose="020B0604020202020204" pitchFamily="34" charset="0"/>
              </a:rPr>
              <a:t> </a:t>
            </a:r>
          </a:p>
          <a:p>
            <a:pPr algn="just">
              <a:buFont typeface="Wingdings" panose="05000000000000000000" pitchFamily="2" charset="2"/>
              <a:buChar char="v"/>
            </a:pPr>
            <a:endParaRPr lang="de-DE" sz="1800" dirty="0">
              <a:solidFill>
                <a:srgbClr val="171C8F"/>
              </a:solidFill>
              <a:latin typeface="Arial" panose="020B0604020202020204" pitchFamily="34" charset="0"/>
              <a:cs typeface="Arial" panose="020B0604020202020204" pitchFamily="34" charset="0"/>
            </a:endParaRPr>
          </a:p>
          <a:p>
            <a:endParaRPr lang="cs-CZ" sz="1800" dirty="0">
              <a:solidFill>
                <a:srgbClr val="171C8F"/>
              </a:solidFill>
              <a:latin typeface="Arial" panose="020B0604020202020204" pitchFamily="34" charset="0"/>
              <a:cs typeface="Arial" panose="020B0604020202020204" pitchFamily="34" charset="0"/>
            </a:endParaRPr>
          </a:p>
          <a:p>
            <a:pPr marL="0" indent="0">
              <a:buNone/>
            </a:pPr>
            <a:endParaRPr lang="de-DE" dirty="0"/>
          </a:p>
        </p:txBody>
      </p:sp>
    </p:spTree>
    <p:extLst>
      <p:ext uri="{BB962C8B-B14F-4D97-AF65-F5344CB8AC3E}">
        <p14:creationId xmlns:p14="http://schemas.microsoft.com/office/powerpoint/2010/main" val="3666592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068ECB-948E-4BF0-BCCA-EB94E339E811}"/>
              </a:ext>
            </a:extLst>
          </p:cNvPr>
          <p:cNvSpPr>
            <a:spLocks noGrp="1"/>
          </p:cNvSpPr>
          <p:nvPr>
            <p:ph type="title"/>
          </p:nvPr>
        </p:nvSpPr>
        <p:spPr/>
        <p:txBody>
          <a:bodyPr>
            <a:normAutofit/>
          </a:bodyPr>
          <a:lstStyle/>
          <a:p>
            <a:r>
              <a:rPr lang="cs-CZ" sz="3600" dirty="0">
                <a:solidFill>
                  <a:srgbClr val="171C8F"/>
                </a:solidFill>
                <a:latin typeface="Arial" panose="020B0604020202020204" pitchFamily="34" charset="0"/>
                <a:cs typeface="Arial" panose="020B0604020202020204" pitchFamily="34" charset="0"/>
              </a:rPr>
              <a:t>     Modul: Technologie procesů</a:t>
            </a:r>
            <a:endParaRPr lang="de-DE" sz="3600" dirty="0">
              <a:solidFill>
                <a:srgbClr val="171C8F"/>
              </a:solidFill>
              <a:latin typeface="Arial" panose="020B0604020202020204" pitchFamily="34" charset="0"/>
              <a:cs typeface="Arial" panose="020B0604020202020204" pitchFamily="34" charset="0"/>
            </a:endParaRPr>
          </a:p>
        </p:txBody>
      </p:sp>
      <p:sp>
        <p:nvSpPr>
          <p:cNvPr id="3" name="Zástupný symbol pro obsah 2">
            <a:extLst>
              <a:ext uri="{FF2B5EF4-FFF2-40B4-BE49-F238E27FC236}">
                <a16:creationId xmlns:a16="http://schemas.microsoft.com/office/drawing/2014/main" id="{BCA7F27B-DD35-47AA-A6E2-8D37C08A6323}"/>
              </a:ext>
            </a:extLst>
          </p:cNvPr>
          <p:cNvSpPr>
            <a:spLocks noGrp="1"/>
          </p:cNvSpPr>
          <p:nvPr>
            <p:ph idx="1"/>
          </p:nvPr>
        </p:nvSpPr>
        <p:spPr>
          <a:xfrm>
            <a:off x="838200" y="1690688"/>
            <a:ext cx="10515600" cy="4351338"/>
          </a:xfrm>
        </p:spPr>
        <p:txBody>
          <a:bodyPr>
            <a:normAutofit/>
          </a:bodyPr>
          <a:lstStyle/>
          <a:p>
            <a:pPr marL="0" indent="0">
              <a:lnSpc>
                <a:spcPct val="80000"/>
              </a:lnSpc>
              <a:spcBef>
                <a:spcPts val="600"/>
              </a:spcBef>
              <a:buClr>
                <a:srgbClr val="EEC85E"/>
              </a:buClr>
              <a:buSzPct val="70000"/>
              <a:buNone/>
              <a:tabLst>
                <a:tab pos="333375" algn="l"/>
                <a:tab pos="438150" algn="l"/>
                <a:tab pos="887413" algn="l"/>
                <a:tab pos="1336675" algn="l"/>
                <a:tab pos="1785938" algn="l"/>
                <a:tab pos="2235200" algn="l"/>
                <a:tab pos="2684463" algn="l"/>
                <a:tab pos="3133725" algn="l"/>
                <a:tab pos="3582988" algn="l"/>
                <a:tab pos="4032250" algn="l"/>
                <a:tab pos="4481513" algn="l"/>
                <a:tab pos="4930775" algn="l"/>
                <a:tab pos="5380038" algn="l"/>
                <a:tab pos="5829300" algn="l"/>
                <a:tab pos="6278563" algn="l"/>
                <a:tab pos="6727825" algn="l"/>
                <a:tab pos="7177088" algn="l"/>
                <a:tab pos="7626350" algn="l"/>
                <a:tab pos="8075613" algn="l"/>
                <a:tab pos="8524875" algn="l"/>
                <a:tab pos="8974138" algn="l"/>
              </a:tabLst>
            </a:pPr>
            <a:r>
              <a:rPr lang="de-DE" sz="1800" dirty="0" err="1">
                <a:solidFill>
                  <a:srgbClr val="17238F"/>
                </a:solidFill>
                <a:latin typeface="Arial" panose="020B0604020202020204" pitchFamily="34" charset="0"/>
                <a:cs typeface="Arial" panose="020B0604020202020204" pitchFamily="34" charset="0"/>
              </a:rPr>
              <a:t>Dekontaminace</a:t>
            </a:r>
            <a:r>
              <a:rPr lang="de-DE" sz="1800" dirty="0">
                <a:solidFill>
                  <a:srgbClr val="17238F"/>
                </a:solidFill>
                <a:latin typeface="Arial" panose="020B0604020202020204" pitchFamily="34" charset="0"/>
                <a:cs typeface="Arial" panose="020B0604020202020204" pitchFamily="34" charset="0"/>
              </a:rPr>
              <a:t>, </a:t>
            </a:r>
            <a:r>
              <a:rPr lang="de-DE" sz="1800" dirty="0" err="1">
                <a:solidFill>
                  <a:srgbClr val="17238F"/>
                </a:solidFill>
                <a:latin typeface="Arial" panose="020B0604020202020204" pitchFamily="34" charset="0"/>
                <a:cs typeface="Arial" panose="020B0604020202020204" pitchFamily="34" charset="0"/>
              </a:rPr>
              <a:t>mytí</a:t>
            </a:r>
            <a:r>
              <a:rPr lang="de-DE" sz="1800" dirty="0">
                <a:solidFill>
                  <a:srgbClr val="17238F"/>
                </a:solidFill>
                <a:latin typeface="Arial" panose="020B0604020202020204" pitchFamily="34" charset="0"/>
                <a:cs typeface="Arial" panose="020B0604020202020204" pitchFamily="34" charset="0"/>
              </a:rPr>
              <a:t>, </a:t>
            </a:r>
            <a:r>
              <a:rPr lang="de-DE" sz="1800" dirty="0" err="1">
                <a:solidFill>
                  <a:srgbClr val="17238F"/>
                </a:solidFill>
                <a:latin typeface="Arial" panose="020B0604020202020204" pitchFamily="34" charset="0"/>
                <a:cs typeface="Arial" panose="020B0604020202020204" pitchFamily="34" charset="0"/>
              </a:rPr>
              <a:t>dezinfekce</a:t>
            </a:r>
            <a:r>
              <a:rPr lang="de-DE" sz="1800" dirty="0">
                <a:solidFill>
                  <a:srgbClr val="17238F"/>
                </a:solidFill>
                <a:latin typeface="Arial" panose="020B0604020202020204" pitchFamily="34" charset="0"/>
                <a:cs typeface="Arial" panose="020B0604020202020204" pitchFamily="34" charset="0"/>
              </a:rPr>
              <a:t>, </a:t>
            </a:r>
            <a:r>
              <a:rPr lang="cs-CZ" sz="1800" dirty="0">
                <a:solidFill>
                  <a:srgbClr val="17238F"/>
                </a:solidFill>
                <a:latin typeface="Arial" panose="020B0604020202020204" pitchFamily="34" charset="0"/>
                <a:cs typeface="Arial" panose="020B0604020202020204" pitchFamily="34" charset="0"/>
              </a:rPr>
              <a:t>p</a:t>
            </a:r>
            <a:r>
              <a:rPr lang="de-DE" sz="1800" dirty="0" err="1">
                <a:solidFill>
                  <a:srgbClr val="17238F"/>
                </a:solidFill>
                <a:latin typeface="Arial" panose="020B0604020202020204" pitchFamily="34" charset="0"/>
                <a:cs typeface="Arial" panose="020B0604020202020204" pitchFamily="34" charset="0"/>
              </a:rPr>
              <a:t>ředsterilizační</a:t>
            </a:r>
            <a:r>
              <a:rPr lang="de-DE" sz="1800" dirty="0">
                <a:solidFill>
                  <a:srgbClr val="17238F"/>
                </a:solidFill>
                <a:latin typeface="Arial" panose="020B0604020202020204" pitchFamily="34" charset="0"/>
                <a:cs typeface="Arial" panose="020B0604020202020204" pitchFamily="34" charset="0"/>
              </a:rPr>
              <a:t> </a:t>
            </a:r>
            <a:r>
              <a:rPr lang="de-DE" sz="1800" dirty="0" err="1">
                <a:solidFill>
                  <a:srgbClr val="17238F"/>
                </a:solidFill>
                <a:latin typeface="Arial" panose="020B0604020202020204" pitchFamily="34" charset="0"/>
                <a:cs typeface="Arial" panose="020B0604020202020204" pitchFamily="34" charset="0"/>
              </a:rPr>
              <a:t>příprava</a:t>
            </a:r>
            <a:r>
              <a:rPr lang="de-DE" sz="1800" dirty="0">
                <a:solidFill>
                  <a:srgbClr val="17238F"/>
                </a:solidFill>
                <a:latin typeface="Arial" panose="020B0604020202020204" pitchFamily="34" charset="0"/>
                <a:cs typeface="Arial" panose="020B0604020202020204" pitchFamily="34" charset="0"/>
              </a:rPr>
              <a:t>, </a:t>
            </a:r>
            <a:r>
              <a:rPr lang="cs-CZ" sz="1800" dirty="0">
                <a:solidFill>
                  <a:srgbClr val="17238F"/>
                </a:solidFill>
                <a:latin typeface="Arial" panose="020B0604020202020204" pitchFamily="34" charset="0"/>
                <a:cs typeface="Arial" panose="020B0604020202020204" pitchFamily="34" charset="0"/>
              </a:rPr>
              <a:t>s</a:t>
            </a:r>
            <a:r>
              <a:rPr lang="de-DE" sz="1800" dirty="0" err="1">
                <a:solidFill>
                  <a:srgbClr val="17238F"/>
                </a:solidFill>
                <a:latin typeface="Arial" panose="020B0604020202020204" pitchFamily="34" charset="0"/>
                <a:cs typeface="Arial" panose="020B0604020202020204" pitchFamily="34" charset="0"/>
              </a:rPr>
              <a:t>terilizace</a:t>
            </a:r>
            <a:r>
              <a:rPr lang="cs-CZ" sz="1800" dirty="0">
                <a:solidFill>
                  <a:srgbClr val="17238F"/>
                </a:solidFill>
                <a:latin typeface="Arial" panose="020B0604020202020204" pitchFamily="34" charset="0"/>
                <a:cs typeface="Arial" panose="020B0604020202020204" pitchFamily="34" charset="0"/>
              </a:rPr>
              <a:t>.</a:t>
            </a:r>
          </a:p>
          <a:p>
            <a:pPr marL="0" indent="0">
              <a:lnSpc>
                <a:spcPct val="80000"/>
              </a:lnSpc>
              <a:spcBef>
                <a:spcPts val="600"/>
              </a:spcBef>
              <a:buClr>
                <a:srgbClr val="EEC85E"/>
              </a:buClr>
              <a:buSzPct val="70000"/>
              <a:buNone/>
              <a:tabLst>
                <a:tab pos="333375" algn="l"/>
                <a:tab pos="438150" algn="l"/>
                <a:tab pos="887413" algn="l"/>
                <a:tab pos="1336675" algn="l"/>
                <a:tab pos="1785938" algn="l"/>
                <a:tab pos="2235200" algn="l"/>
                <a:tab pos="2684463" algn="l"/>
                <a:tab pos="3133725" algn="l"/>
                <a:tab pos="3582988" algn="l"/>
                <a:tab pos="4032250" algn="l"/>
                <a:tab pos="4481513" algn="l"/>
                <a:tab pos="4930775" algn="l"/>
                <a:tab pos="5380038" algn="l"/>
                <a:tab pos="5829300" algn="l"/>
                <a:tab pos="6278563" algn="l"/>
                <a:tab pos="6727825" algn="l"/>
                <a:tab pos="7177088" algn="l"/>
                <a:tab pos="7626350" algn="l"/>
                <a:tab pos="8075613" algn="l"/>
                <a:tab pos="8524875" algn="l"/>
                <a:tab pos="8974138" algn="l"/>
              </a:tabLst>
            </a:pPr>
            <a:r>
              <a:rPr lang="cs-CZ" sz="1800" dirty="0">
                <a:solidFill>
                  <a:srgbClr val="17238F"/>
                </a:solidFill>
                <a:latin typeface="Arial" panose="020B0604020202020204" pitchFamily="34" charset="0"/>
                <a:cs typeface="Arial" panose="020B0604020202020204" pitchFamily="34" charset="0"/>
              </a:rPr>
              <a:t>V učebním modulu předkladatel</a:t>
            </a:r>
            <a:r>
              <a:rPr lang="de-DE" sz="1800" dirty="0">
                <a:solidFill>
                  <a:srgbClr val="17238F"/>
                </a:solidFill>
                <a:latin typeface="Arial" panose="020B0604020202020204" pitchFamily="34" charset="0"/>
                <a:cs typeface="Arial" panose="020B0604020202020204" pitchFamily="34" charset="0"/>
              </a:rPr>
              <a:t> </a:t>
            </a:r>
            <a:r>
              <a:rPr lang="cs-CZ" sz="1800" dirty="0">
                <a:solidFill>
                  <a:srgbClr val="17238F"/>
                </a:solidFill>
                <a:latin typeface="Arial" panose="020B0604020202020204" pitchFamily="34" charset="0"/>
                <a:cs typeface="Arial" panose="020B0604020202020204" pitchFamily="34" charset="0"/>
              </a:rPr>
              <a:t>neví co je dekontaminace ?, uvádí </a:t>
            </a:r>
            <a:r>
              <a:rPr lang="de-DE" sz="1800" dirty="0" err="1">
                <a:solidFill>
                  <a:srgbClr val="FF0000"/>
                </a:solidFill>
                <a:latin typeface="Arial" panose="020B0604020202020204" pitchFamily="34" charset="0"/>
                <a:cs typeface="Arial" panose="020B0604020202020204" pitchFamily="34" charset="0"/>
              </a:rPr>
              <a:t>dekontaminac</a:t>
            </a:r>
            <a:r>
              <a:rPr lang="cs-CZ" sz="1800" dirty="0">
                <a:solidFill>
                  <a:srgbClr val="FF0000"/>
                </a:solidFill>
                <a:latin typeface="Arial" panose="020B0604020202020204" pitchFamily="34" charset="0"/>
                <a:cs typeface="Arial" panose="020B0604020202020204" pitchFamily="34" charset="0"/>
              </a:rPr>
              <a:t>i jako první krok. </a:t>
            </a:r>
          </a:p>
          <a:p>
            <a:pPr marL="0" indent="0">
              <a:lnSpc>
                <a:spcPct val="80000"/>
              </a:lnSpc>
              <a:spcBef>
                <a:spcPts val="600"/>
              </a:spcBef>
              <a:buClr>
                <a:srgbClr val="EEC85E"/>
              </a:buClr>
              <a:buSzPct val="70000"/>
              <a:buNone/>
              <a:tabLst>
                <a:tab pos="333375" algn="l"/>
                <a:tab pos="438150" algn="l"/>
                <a:tab pos="887413" algn="l"/>
                <a:tab pos="1336675" algn="l"/>
                <a:tab pos="1785938" algn="l"/>
                <a:tab pos="2235200" algn="l"/>
                <a:tab pos="2684463" algn="l"/>
                <a:tab pos="3133725" algn="l"/>
                <a:tab pos="3582988" algn="l"/>
                <a:tab pos="4032250" algn="l"/>
                <a:tab pos="4481513" algn="l"/>
                <a:tab pos="4930775" algn="l"/>
                <a:tab pos="5380038" algn="l"/>
                <a:tab pos="5829300" algn="l"/>
                <a:tab pos="6278563" algn="l"/>
                <a:tab pos="6727825" algn="l"/>
                <a:tab pos="7177088" algn="l"/>
                <a:tab pos="7626350" algn="l"/>
                <a:tab pos="8075613" algn="l"/>
                <a:tab pos="8524875" algn="l"/>
                <a:tab pos="8974138" algn="l"/>
              </a:tabLst>
            </a:pPr>
            <a:endParaRPr lang="cs-CZ" sz="1800" dirty="0">
              <a:solidFill>
                <a:srgbClr val="17238F"/>
              </a:solidFill>
              <a:latin typeface="Arial" panose="020B0604020202020204" pitchFamily="34" charset="0"/>
              <a:cs typeface="Arial" panose="020B0604020202020204" pitchFamily="34" charset="0"/>
            </a:endParaRPr>
          </a:p>
          <a:p>
            <a:pPr marL="0" indent="0">
              <a:lnSpc>
                <a:spcPct val="80000"/>
              </a:lnSpc>
              <a:spcBef>
                <a:spcPts val="600"/>
              </a:spcBef>
              <a:buClr>
                <a:srgbClr val="EEC85E"/>
              </a:buClr>
              <a:buSzPct val="70000"/>
              <a:buNone/>
              <a:tabLst>
                <a:tab pos="333375" algn="l"/>
                <a:tab pos="438150" algn="l"/>
                <a:tab pos="887413" algn="l"/>
                <a:tab pos="1336675" algn="l"/>
                <a:tab pos="1785938" algn="l"/>
                <a:tab pos="2235200" algn="l"/>
                <a:tab pos="2684463" algn="l"/>
                <a:tab pos="3133725" algn="l"/>
                <a:tab pos="3582988" algn="l"/>
                <a:tab pos="4032250" algn="l"/>
                <a:tab pos="4481513" algn="l"/>
                <a:tab pos="4930775" algn="l"/>
                <a:tab pos="5380038" algn="l"/>
                <a:tab pos="5829300" algn="l"/>
                <a:tab pos="6278563" algn="l"/>
                <a:tab pos="6727825" algn="l"/>
                <a:tab pos="7177088" algn="l"/>
                <a:tab pos="7626350" algn="l"/>
                <a:tab pos="8075613" algn="l"/>
                <a:tab pos="8524875" algn="l"/>
                <a:tab pos="8974138" algn="l"/>
              </a:tabLst>
            </a:pPr>
            <a:endParaRPr lang="cs-CZ" sz="1800" dirty="0">
              <a:solidFill>
                <a:srgbClr val="17238F"/>
              </a:solidFill>
              <a:latin typeface="Arial" panose="020B0604020202020204" pitchFamily="34" charset="0"/>
              <a:cs typeface="Arial" panose="020B0604020202020204" pitchFamily="34" charset="0"/>
            </a:endParaRPr>
          </a:p>
          <a:p>
            <a:pPr marL="0" indent="0">
              <a:lnSpc>
                <a:spcPct val="80000"/>
              </a:lnSpc>
              <a:spcBef>
                <a:spcPts val="600"/>
              </a:spcBef>
              <a:buClr>
                <a:srgbClr val="EEC85E"/>
              </a:buClr>
              <a:buSzPct val="70000"/>
              <a:buNone/>
              <a:tabLst>
                <a:tab pos="333375" algn="l"/>
                <a:tab pos="438150" algn="l"/>
                <a:tab pos="887413" algn="l"/>
                <a:tab pos="1336675" algn="l"/>
                <a:tab pos="1785938" algn="l"/>
                <a:tab pos="2235200" algn="l"/>
                <a:tab pos="2684463" algn="l"/>
                <a:tab pos="3133725" algn="l"/>
                <a:tab pos="3582988" algn="l"/>
                <a:tab pos="4032250" algn="l"/>
                <a:tab pos="4481513" algn="l"/>
                <a:tab pos="4930775" algn="l"/>
                <a:tab pos="5380038" algn="l"/>
                <a:tab pos="5829300" algn="l"/>
                <a:tab pos="6278563" algn="l"/>
                <a:tab pos="6727825" algn="l"/>
                <a:tab pos="7177088" algn="l"/>
                <a:tab pos="7626350" algn="l"/>
                <a:tab pos="8075613" algn="l"/>
                <a:tab pos="8524875" algn="l"/>
                <a:tab pos="8974138" algn="l"/>
              </a:tabLst>
            </a:pPr>
            <a:r>
              <a:rPr lang="cs-CZ" sz="1800" dirty="0">
                <a:solidFill>
                  <a:srgbClr val="17238F"/>
                </a:solidFill>
                <a:latin typeface="Arial" panose="020B0604020202020204" pitchFamily="34" charset="0"/>
                <a:cs typeface="Arial" panose="020B0604020202020204" pitchFamily="34" charset="0"/>
              </a:rPr>
              <a:t>J</a:t>
            </a:r>
            <a:r>
              <a:rPr lang="de-DE" sz="1800" dirty="0">
                <a:solidFill>
                  <a:srgbClr val="17238F"/>
                </a:solidFill>
                <a:latin typeface="Arial" panose="020B0604020202020204" pitchFamily="34" charset="0"/>
                <a:cs typeface="Arial" panose="020B0604020202020204" pitchFamily="34" charset="0"/>
              </a:rPr>
              <a:t>e </a:t>
            </a:r>
            <a:r>
              <a:rPr lang="de-DE" sz="1800" dirty="0" err="1">
                <a:solidFill>
                  <a:srgbClr val="17238F"/>
                </a:solidFill>
                <a:latin typeface="Arial" panose="020B0604020202020204" pitchFamily="34" charset="0"/>
                <a:cs typeface="Arial" panose="020B0604020202020204" pitchFamily="34" charset="0"/>
              </a:rPr>
              <a:t>to</a:t>
            </a:r>
            <a:r>
              <a:rPr lang="de-DE" sz="1800" dirty="0">
                <a:solidFill>
                  <a:srgbClr val="17238F"/>
                </a:solidFill>
                <a:latin typeface="Arial" panose="020B0604020202020204" pitchFamily="34" charset="0"/>
                <a:cs typeface="Arial" panose="020B0604020202020204" pitchFamily="34" charset="0"/>
              </a:rPr>
              <a:t> </a:t>
            </a:r>
            <a:r>
              <a:rPr lang="de-DE" sz="1800" dirty="0" err="1">
                <a:solidFill>
                  <a:srgbClr val="17238F"/>
                </a:solidFill>
                <a:latin typeface="Arial" panose="020B0604020202020204" pitchFamily="34" charset="0"/>
                <a:cs typeface="Arial" panose="020B0604020202020204" pitchFamily="34" charset="0"/>
              </a:rPr>
              <a:t>proces</a:t>
            </a:r>
            <a:r>
              <a:rPr lang="de-DE" sz="1800" dirty="0">
                <a:solidFill>
                  <a:srgbClr val="17238F"/>
                </a:solidFill>
                <a:latin typeface="Arial" panose="020B0604020202020204" pitchFamily="34" charset="0"/>
                <a:cs typeface="Arial" panose="020B0604020202020204" pitchFamily="34" charset="0"/>
              </a:rPr>
              <a:t>, </a:t>
            </a:r>
            <a:r>
              <a:rPr lang="de-DE" sz="1800" dirty="0" err="1">
                <a:solidFill>
                  <a:srgbClr val="17238F"/>
                </a:solidFill>
                <a:latin typeface="Arial" panose="020B0604020202020204" pitchFamily="34" charset="0"/>
                <a:cs typeface="Arial" panose="020B0604020202020204" pitchFamily="34" charset="0"/>
              </a:rPr>
              <a:t>který</a:t>
            </a:r>
            <a:r>
              <a:rPr lang="de-DE" sz="1800" dirty="0">
                <a:solidFill>
                  <a:srgbClr val="17238F"/>
                </a:solidFill>
                <a:latin typeface="Arial" panose="020B0604020202020204" pitchFamily="34" charset="0"/>
                <a:cs typeface="Arial" panose="020B0604020202020204" pitchFamily="34" charset="0"/>
              </a:rPr>
              <a:t> </a:t>
            </a:r>
            <a:r>
              <a:rPr lang="de-DE" sz="1800" dirty="0" err="1">
                <a:solidFill>
                  <a:srgbClr val="17238F"/>
                </a:solidFill>
                <a:latin typeface="Arial" panose="020B0604020202020204" pitchFamily="34" charset="0"/>
                <a:cs typeface="Arial" panose="020B0604020202020204" pitchFamily="34" charset="0"/>
              </a:rPr>
              <a:t>zahrnuje</a:t>
            </a:r>
            <a:r>
              <a:rPr lang="de-DE" sz="1800" dirty="0">
                <a:solidFill>
                  <a:srgbClr val="17238F"/>
                </a:solidFill>
                <a:latin typeface="Arial" panose="020B0604020202020204" pitchFamily="34" charset="0"/>
                <a:cs typeface="Arial" panose="020B0604020202020204" pitchFamily="34" charset="0"/>
              </a:rPr>
              <a:t> </a:t>
            </a:r>
            <a:r>
              <a:rPr lang="de-DE" sz="1800" dirty="0" err="1">
                <a:solidFill>
                  <a:srgbClr val="17238F"/>
                </a:solidFill>
                <a:latin typeface="Arial" panose="020B0604020202020204" pitchFamily="34" charset="0"/>
                <a:cs typeface="Arial" panose="020B0604020202020204" pitchFamily="34" charset="0"/>
              </a:rPr>
              <a:t>mechanickou</a:t>
            </a:r>
            <a:r>
              <a:rPr lang="de-DE" sz="1800" dirty="0">
                <a:solidFill>
                  <a:srgbClr val="17238F"/>
                </a:solidFill>
                <a:latin typeface="Arial" panose="020B0604020202020204" pitchFamily="34" charset="0"/>
                <a:cs typeface="Arial" panose="020B0604020202020204" pitchFamily="34" charset="0"/>
              </a:rPr>
              <a:t> </a:t>
            </a:r>
            <a:r>
              <a:rPr lang="de-DE" sz="1800" dirty="0" err="1">
                <a:solidFill>
                  <a:srgbClr val="17238F"/>
                </a:solidFill>
                <a:latin typeface="Arial" panose="020B0604020202020204" pitchFamily="34" charset="0"/>
                <a:cs typeface="Arial" panose="020B0604020202020204" pitchFamily="34" charset="0"/>
              </a:rPr>
              <a:t>očistu</a:t>
            </a:r>
            <a:r>
              <a:rPr lang="de-DE" sz="1800" dirty="0">
                <a:solidFill>
                  <a:srgbClr val="17238F"/>
                </a:solidFill>
                <a:latin typeface="Arial" panose="020B0604020202020204" pitchFamily="34" charset="0"/>
                <a:cs typeface="Arial" panose="020B0604020202020204" pitchFamily="34" charset="0"/>
              </a:rPr>
              <a:t>, </a:t>
            </a:r>
            <a:r>
              <a:rPr lang="de-DE" sz="1800" dirty="0" err="1">
                <a:solidFill>
                  <a:srgbClr val="17238F"/>
                </a:solidFill>
                <a:latin typeface="Arial" panose="020B0604020202020204" pitchFamily="34" charset="0"/>
                <a:cs typeface="Arial" panose="020B0604020202020204" pitchFamily="34" charset="0"/>
              </a:rPr>
              <a:t>dezinfekci</a:t>
            </a:r>
            <a:r>
              <a:rPr lang="de-DE" sz="1800" dirty="0">
                <a:solidFill>
                  <a:srgbClr val="17238F"/>
                </a:solidFill>
                <a:latin typeface="Arial" panose="020B0604020202020204" pitchFamily="34" charset="0"/>
                <a:cs typeface="Arial" panose="020B0604020202020204" pitchFamily="34" charset="0"/>
              </a:rPr>
              <a:t> a </a:t>
            </a:r>
            <a:r>
              <a:rPr lang="de-DE" sz="1800" dirty="0" err="1">
                <a:solidFill>
                  <a:srgbClr val="17238F"/>
                </a:solidFill>
                <a:latin typeface="Arial" panose="020B0604020202020204" pitchFamily="34" charset="0"/>
                <a:cs typeface="Arial" panose="020B0604020202020204" pitchFamily="34" charset="0"/>
              </a:rPr>
              <a:t>sterilizaci</a:t>
            </a:r>
            <a:r>
              <a:rPr lang="de-DE" sz="1800" dirty="0">
                <a:solidFill>
                  <a:srgbClr val="17238F"/>
                </a:solidFill>
                <a:latin typeface="Arial" panose="020B0604020202020204" pitchFamily="34" charset="0"/>
                <a:cs typeface="Arial" panose="020B0604020202020204" pitchFamily="34" charset="0"/>
              </a:rPr>
              <a:t>. </a:t>
            </a:r>
            <a:r>
              <a:rPr lang="de-DE" sz="1800" dirty="0" err="1">
                <a:solidFill>
                  <a:srgbClr val="17238F"/>
                </a:solidFill>
                <a:latin typeface="Arial" panose="020B0604020202020204" pitchFamily="34" charset="0"/>
                <a:cs typeface="Arial" panose="020B0604020202020204" pitchFamily="34" charset="0"/>
              </a:rPr>
              <a:t>Procesu</a:t>
            </a:r>
            <a:r>
              <a:rPr lang="de-DE" sz="1800" dirty="0">
                <a:solidFill>
                  <a:srgbClr val="17238F"/>
                </a:solidFill>
                <a:latin typeface="Arial" panose="020B0604020202020204" pitchFamily="34" charset="0"/>
                <a:cs typeface="Arial" panose="020B0604020202020204" pitchFamily="34" charset="0"/>
              </a:rPr>
              <a:t> </a:t>
            </a:r>
            <a:r>
              <a:rPr lang="de-DE" sz="1800" dirty="0" err="1">
                <a:solidFill>
                  <a:srgbClr val="17238F"/>
                </a:solidFill>
                <a:latin typeface="Arial" panose="020B0604020202020204" pitchFamily="34" charset="0"/>
                <a:cs typeface="Arial" panose="020B0604020202020204" pitchFamily="34" charset="0"/>
              </a:rPr>
              <a:t>sterilizace</a:t>
            </a:r>
            <a:r>
              <a:rPr lang="de-DE" sz="1800" dirty="0">
                <a:solidFill>
                  <a:srgbClr val="17238F"/>
                </a:solidFill>
                <a:latin typeface="Arial" panose="020B0604020202020204" pitchFamily="34" charset="0"/>
                <a:cs typeface="Arial" panose="020B0604020202020204" pitchFamily="34" charset="0"/>
              </a:rPr>
              <a:t> </a:t>
            </a:r>
            <a:r>
              <a:rPr lang="de-DE" sz="1800" dirty="0" err="1">
                <a:solidFill>
                  <a:srgbClr val="17238F"/>
                </a:solidFill>
                <a:latin typeface="Arial" panose="020B0604020202020204" pitchFamily="34" charset="0"/>
                <a:cs typeface="Arial" panose="020B0604020202020204" pitchFamily="34" charset="0"/>
              </a:rPr>
              <a:t>předchází</a:t>
            </a:r>
            <a:r>
              <a:rPr lang="de-DE" sz="1800" dirty="0">
                <a:solidFill>
                  <a:srgbClr val="17238F"/>
                </a:solidFill>
                <a:latin typeface="Arial" panose="020B0604020202020204" pitchFamily="34" charset="0"/>
                <a:cs typeface="Arial" panose="020B0604020202020204" pitchFamily="34" charset="0"/>
              </a:rPr>
              <a:t> </a:t>
            </a:r>
            <a:r>
              <a:rPr lang="de-DE" sz="1800" dirty="0" err="1">
                <a:solidFill>
                  <a:srgbClr val="17238F"/>
                </a:solidFill>
                <a:latin typeface="Arial" panose="020B0604020202020204" pitchFamily="34" charset="0"/>
                <a:cs typeface="Arial" panose="020B0604020202020204" pitchFamily="34" charset="0"/>
              </a:rPr>
              <a:t>předsterilizační</a:t>
            </a:r>
            <a:r>
              <a:rPr lang="de-DE" sz="1800" dirty="0">
                <a:solidFill>
                  <a:srgbClr val="17238F"/>
                </a:solidFill>
                <a:latin typeface="Arial" panose="020B0604020202020204" pitchFamily="34" charset="0"/>
                <a:cs typeface="Arial" panose="020B0604020202020204" pitchFamily="34" charset="0"/>
              </a:rPr>
              <a:t> </a:t>
            </a:r>
            <a:r>
              <a:rPr lang="de-DE" sz="1800" dirty="0" err="1">
                <a:solidFill>
                  <a:srgbClr val="17238F"/>
                </a:solidFill>
                <a:latin typeface="Arial" panose="020B0604020202020204" pitchFamily="34" charset="0"/>
                <a:cs typeface="Arial" panose="020B0604020202020204" pitchFamily="34" charset="0"/>
              </a:rPr>
              <a:t>příprava</a:t>
            </a:r>
            <a:r>
              <a:rPr lang="cs-CZ" sz="1800" dirty="0">
                <a:solidFill>
                  <a:srgbClr val="17238F"/>
                </a:solidFill>
                <a:latin typeface="Arial" panose="020B0604020202020204" pitchFamily="34" charset="0"/>
                <a:cs typeface="Arial" panose="020B0604020202020204" pitchFamily="34" charset="0"/>
              </a:rPr>
              <a:t> a ta uvádí způsoby dekontaminace, kontrolu… </a:t>
            </a:r>
          </a:p>
          <a:p>
            <a:pPr marL="0" indent="0">
              <a:lnSpc>
                <a:spcPct val="80000"/>
              </a:lnSpc>
              <a:spcBef>
                <a:spcPts val="600"/>
              </a:spcBef>
              <a:buClr>
                <a:srgbClr val="EEC85E"/>
              </a:buClr>
              <a:buSzPct val="70000"/>
              <a:buNone/>
              <a:tabLst>
                <a:tab pos="333375" algn="l"/>
                <a:tab pos="438150" algn="l"/>
                <a:tab pos="887413" algn="l"/>
                <a:tab pos="1336675" algn="l"/>
                <a:tab pos="1785938" algn="l"/>
                <a:tab pos="2235200" algn="l"/>
                <a:tab pos="2684463" algn="l"/>
                <a:tab pos="3133725" algn="l"/>
                <a:tab pos="3582988" algn="l"/>
                <a:tab pos="4032250" algn="l"/>
                <a:tab pos="4481513" algn="l"/>
                <a:tab pos="4930775" algn="l"/>
                <a:tab pos="5380038" algn="l"/>
                <a:tab pos="5829300" algn="l"/>
                <a:tab pos="6278563" algn="l"/>
                <a:tab pos="6727825" algn="l"/>
                <a:tab pos="7177088" algn="l"/>
                <a:tab pos="7626350" algn="l"/>
                <a:tab pos="8075613" algn="l"/>
                <a:tab pos="8524875" algn="l"/>
                <a:tab pos="8974138" algn="l"/>
              </a:tabLst>
            </a:pPr>
            <a:endParaRPr lang="cs-CZ" altLang="cs-CZ" sz="1800" dirty="0">
              <a:solidFill>
                <a:srgbClr val="171C8F"/>
              </a:solidFill>
              <a:latin typeface="Arial" panose="020B0604020202020204" pitchFamily="34" charset="0"/>
              <a:cs typeface="Arial" panose="020B0604020202020204" pitchFamily="34" charset="0"/>
            </a:endParaRPr>
          </a:p>
          <a:p>
            <a:pPr marL="0" indent="0">
              <a:lnSpc>
                <a:spcPct val="80000"/>
              </a:lnSpc>
              <a:spcBef>
                <a:spcPts val="600"/>
              </a:spcBef>
              <a:buClr>
                <a:srgbClr val="EEC85E"/>
              </a:buClr>
              <a:buSzPct val="70000"/>
              <a:buNone/>
              <a:tabLst>
                <a:tab pos="333375" algn="l"/>
                <a:tab pos="438150" algn="l"/>
                <a:tab pos="887413" algn="l"/>
                <a:tab pos="1336675" algn="l"/>
                <a:tab pos="1785938" algn="l"/>
                <a:tab pos="2235200" algn="l"/>
                <a:tab pos="2684463" algn="l"/>
                <a:tab pos="3133725" algn="l"/>
                <a:tab pos="3582988" algn="l"/>
                <a:tab pos="4032250" algn="l"/>
                <a:tab pos="4481513" algn="l"/>
                <a:tab pos="4930775" algn="l"/>
                <a:tab pos="5380038" algn="l"/>
                <a:tab pos="5829300" algn="l"/>
                <a:tab pos="6278563" algn="l"/>
                <a:tab pos="6727825" algn="l"/>
                <a:tab pos="7177088" algn="l"/>
                <a:tab pos="7626350" algn="l"/>
                <a:tab pos="8075613" algn="l"/>
                <a:tab pos="8524875" algn="l"/>
                <a:tab pos="8974138" algn="l"/>
              </a:tabLst>
            </a:pPr>
            <a:r>
              <a:rPr lang="cs-CZ" altLang="cs-CZ" sz="1800" dirty="0">
                <a:solidFill>
                  <a:srgbClr val="171C8F"/>
                </a:solidFill>
                <a:latin typeface="Arial" panose="020B0604020202020204" pitchFamily="34" charset="0"/>
                <a:cs typeface="Arial" panose="020B0604020202020204" pitchFamily="34" charset="0"/>
              </a:rPr>
              <a:t>                          </a:t>
            </a:r>
          </a:p>
          <a:p>
            <a:pPr marL="0" indent="0">
              <a:lnSpc>
                <a:spcPct val="80000"/>
              </a:lnSpc>
              <a:spcBef>
                <a:spcPts val="600"/>
              </a:spcBef>
              <a:buClr>
                <a:srgbClr val="EEC85E"/>
              </a:buClr>
              <a:buSzPct val="70000"/>
              <a:buNone/>
              <a:tabLst>
                <a:tab pos="333375" algn="l"/>
                <a:tab pos="438150" algn="l"/>
                <a:tab pos="887413" algn="l"/>
                <a:tab pos="1336675" algn="l"/>
                <a:tab pos="1785938" algn="l"/>
                <a:tab pos="2235200" algn="l"/>
                <a:tab pos="2684463" algn="l"/>
                <a:tab pos="3133725" algn="l"/>
                <a:tab pos="3582988" algn="l"/>
                <a:tab pos="4032250" algn="l"/>
                <a:tab pos="4481513" algn="l"/>
                <a:tab pos="4930775" algn="l"/>
                <a:tab pos="5380038" algn="l"/>
                <a:tab pos="5829300" algn="l"/>
                <a:tab pos="6278563" algn="l"/>
                <a:tab pos="6727825" algn="l"/>
                <a:tab pos="7177088" algn="l"/>
                <a:tab pos="7626350" algn="l"/>
                <a:tab pos="8075613" algn="l"/>
                <a:tab pos="8524875" algn="l"/>
                <a:tab pos="8974138" algn="l"/>
              </a:tabLst>
            </a:pPr>
            <a:r>
              <a:rPr lang="en-GB" altLang="cs-CZ" sz="1800" dirty="0" err="1">
                <a:solidFill>
                  <a:srgbClr val="171C8F"/>
                </a:solidFill>
                <a:latin typeface="Arial" panose="020B0604020202020204" pitchFamily="34" charset="0"/>
                <a:cs typeface="Arial" panose="020B0604020202020204" pitchFamily="34" charset="0"/>
              </a:rPr>
              <a:t>Dekontaminace</a:t>
            </a:r>
            <a:r>
              <a:rPr lang="en-GB" altLang="cs-CZ" sz="1800" dirty="0">
                <a:solidFill>
                  <a:srgbClr val="171C8F"/>
                </a:solidFill>
                <a:latin typeface="Arial" panose="020B0604020202020204" pitchFamily="34" charset="0"/>
                <a:cs typeface="Arial" panose="020B0604020202020204" pitchFamily="34" charset="0"/>
              </a:rPr>
              <a:t>  je </a:t>
            </a:r>
            <a:r>
              <a:rPr lang="en-GB" altLang="cs-CZ" sz="1800" dirty="0" err="1">
                <a:solidFill>
                  <a:srgbClr val="171C8F"/>
                </a:solidFill>
                <a:latin typeface="Arial" panose="020B0604020202020204" pitchFamily="34" charset="0"/>
                <a:cs typeface="Arial" panose="020B0604020202020204" pitchFamily="34" charset="0"/>
              </a:rPr>
              <a:t>proces</a:t>
            </a:r>
            <a:r>
              <a:rPr lang="en-GB" altLang="cs-CZ" sz="1800" dirty="0">
                <a:solidFill>
                  <a:srgbClr val="171C8F"/>
                </a:solidFill>
                <a:latin typeface="Arial" panose="020B0604020202020204" pitchFamily="34" charset="0"/>
                <a:cs typeface="Arial" panose="020B0604020202020204" pitchFamily="34" charset="0"/>
              </a:rPr>
              <a:t> </a:t>
            </a:r>
            <a:r>
              <a:rPr lang="en-GB" altLang="cs-CZ" sz="1800" dirty="0" err="1">
                <a:solidFill>
                  <a:srgbClr val="171C8F"/>
                </a:solidFill>
                <a:latin typeface="Arial" panose="020B0604020202020204" pitchFamily="34" charset="0"/>
                <a:cs typeface="Arial" panose="020B0604020202020204" pitchFamily="34" charset="0"/>
              </a:rPr>
              <a:t>usmrcení</a:t>
            </a:r>
            <a:r>
              <a:rPr lang="en-GB" altLang="cs-CZ" sz="1800" dirty="0">
                <a:solidFill>
                  <a:srgbClr val="171C8F"/>
                </a:solidFill>
                <a:latin typeface="Arial" panose="020B0604020202020204" pitchFamily="34" charset="0"/>
                <a:cs typeface="Arial" panose="020B0604020202020204" pitchFamily="34" charset="0"/>
              </a:rPr>
              <a:t> </a:t>
            </a:r>
            <a:r>
              <a:rPr lang="en-GB" altLang="cs-CZ" sz="1800" dirty="0" err="1">
                <a:solidFill>
                  <a:srgbClr val="171C8F"/>
                </a:solidFill>
                <a:latin typeface="Arial" panose="020B0604020202020204" pitchFamily="34" charset="0"/>
                <a:cs typeface="Arial" panose="020B0604020202020204" pitchFamily="34" charset="0"/>
              </a:rPr>
              <a:t>anebo</a:t>
            </a:r>
            <a:r>
              <a:rPr lang="en-GB" altLang="cs-CZ" sz="1800" dirty="0">
                <a:solidFill>
                  <a:srgbClr val="171C8F"/>
                </a:solidFill>
                <a:latin typeface="Arial" panose="020B0604020202020204" pitchFamily="34" charset="0"/>
                <a:cs typeface="Arial" panose="020B0604020202020204" pitchFamily="34" charset="0"/>
              </a:rPr>
              <a:t> </a:t>
            </a:r>
            <a:r>
              <a:rPr lang="en-GB" altLang="cs-CZ" sz="1800" dirty="0" err="1">
                <a:solidFill>
                  <a:srgbClr val="171C8F"/>
                </a:solidFill>
                <a:latin typeface="Arial" panose="020B0604020202020204" pitchFamily="34" charset="0"/>
                <a:cs typeface="Arial" panose="020B0604020202020204" pitchFamily="34" charset="0"/>
              </a:rPr>
              <a:t>odstraňování</a:t>
            </a:r>
            <a:r>
              <a:rPr lang="en-GB" altLang="cs-CZ" sz="1800" dirty="0">
                <a:solidFill>
                  <a:srgbClr val="171C8F"/>
                </a:solidFill>
                <a:latin typeface="Arial" panose="020B0604020202020204" pitchFamily="34" charset="0"/>
                <a:cs typeface="Arial" panose="020B0604020202020204" pitchFamily="34" charset="0"/>
              </a:rPr>
              <a:t> </a:t>
            </a:r>
            <a:r>
              <a:rPr lang="en-GB" altLang="cs-CZ" sz="1800" dirty="0" err="1">
                <a:solidFill>
                  <a:srgbClr val="171C8F"/>
                </a:solidFill>
                <a:latin typeface="Arial" panose="020B0604020202020204" pitchFamily="34" charset="0"/>
                <a:cs typeface="Arial" panose="020B0604020202020204" pitchFamily="34" charset="0"/>
              </a:rPr>
              <a:t>znečišťujících</a:t>
            </a:r>
            <a:r>
              <a:rPr lang="en-GB" altLang="cs-CZ" sz="1800" dirty="0">
                <a:solidFill>
                  <a:srgbClr val="171C8F"/>
                </a:solidFill>
                <a:latin typeface="Arial" panose="020B0604020202020204" pitchFamily="34" charset="0"/>
                <a:cs typeface="Arial" panose="020B0604020202020204" pitchFamily="34" charset="0"/>
              </a:rPr>
              <a:t> </a:t>
            </a:r>
            <a:r>
              <a:rPr lang="en-GB" altLang="cs-CZ" sz="1800" dirty="0" err="1">
                <a:solidFill>
                  <a:srgbClr val="171C8F"/>
                </a:solidFill>
                <a:latin typeface="Arial" panose="020B0604020202020204" pitchFamily="34" charset="0"/>
                <a:cs typeface="Arial" panose="020B0604020202020204" pitchFamily="34" charset="0"/>
              </a:rPr>
              <a:t>látek</a:t>
            </a:r>
            <a:r>
              <a:rPr lang="en-GB" altLang="cs-CZ" sz="1800" dirty="0">
                <a:solidFill>
                  <a:srgbClr val="171C8F"/>
                </a:solidFill>
                <a:latin typeface="Arial" panose="020B0604020202020204" pitchFamily="34" charset="0"/>
                <a:cs typeface="Arial" panose="020B0604020202020204" pitchFamily="34" charset="0"/>
              </a:rPr>
              <a:t> a </a:t>
            </a:r>
            <a:r>
              <a:rPr lang="en-GB" altLang="cs-CZ" sz="1800" dirty="0" err="1">
                <a:solidFill>
                  <a:srgbClr val="171C8F"/>
                </a:solidFill>
                <a:latin typeface="Arial" panose="020B0604020202020204" pitchFamily="34" charset="0"/>
                <a:cs typeface="Arial" panose="020B0604020202020204" pitchFamily="34" charset="0"/>
              </a:rPr>
              <a:t>mikroorganismů</a:t>
            </a:r>
            <a:r>
              <a:rPr lang="en-GB" altLang="cs-CZ" sz="1800" dirty="0">
                <a:solidFill>
                  <a:srgbClr val="171C8F"/>
                </a:solidFill>
                <a:latin typeface="Arial" panose="020B0604020202020204" pitchFamily="34" charset="0"/>
                <a:cs typeface="Arial" panose="020B0604020202020204" pitchFamily="34" charset="0"/>
              </a:rPr>
              <a:t> z </a:t>
            </a:r>
            <a:r>
              <a:rPr lang="en-GB" altLang="cs-CZ" sz="1800" dirty="0" err="1">
                <a:solidFill>
                  <a:srgbClr val="171C8F"/>
                </a:solidFill>
                <a:latin typeface="Arial" panose="020B0604020202020204" pitchFamily="34" charset="0"/>
                <a:cs typeface="Arial" panose="020B0604020202020204" pitchFamily="34" charset="0"/>
              </a:rPr>
              <a:t>ploch</a:t>
            </a:r>
            <a:r>
              <a:rPr lang="en-GB" altLang="cs-CZ" sz="1800" dirty="0">
                <a:solidFill>
                  <a:srgbClr val="171C8F"/>
                </a:solidFill>
                <a:latin typeface="Arial" panose="020B0604020202020204" pitchFamily="34" charset="0"/>
                <a:cs typeface="Arial" panose="020B0604020202020204" pitchFamily="34" charset="0"/>
              </a:rPr>
              <a:t> a </a:t>
            </a:r>
            <a:r>
              <a:rPr lang="en-GB" altLang="cs-CZ" sz="1800" dirty="0" err="1">
                <a:solidFill>
                  <a:srgbClr val="171C8F"/>
                </a:solidFill>
                <a:latin typeface="Arial" panose="020B0604020202020204" pitchFamily="34" charset="0"/>
                <a:cs typeface="Arial" panose="020B0604020202020204" pitchFamily="34" charset="0"/>
              </a:rPr>
              <a:t>předmětů</a:t>
            </a:r>
            <a:r>
              <a:rPr lang="en-GB" altLang="cs-CZ" sz="1800" dirty="0">
                <a:solidFill>
                  <a:srgbClr val="171C8F"/>
                </a:solidFill>
                <a:latin typeface="Arial" panose="020B0604020202020204" pitchFamily="34" charset="0"/>
                <a:cs typeface="Arial" panose="020B0604020202020204" pitchFamily="34" charset="0"/>
              </a:rPr>
              <a:t> </a:t>
            </a:r>
            <a:r>
              <a:rPr lang="en-GB" altLang="cs-CZ" sz="1800" dirty="0" err="1">
                <a:solidFill>
                  <a:srgbClr val="171C8F"/>
                </a:solidFill>
                <a:latin typeface="Arial" panose="020B0604020202020204" pitchFamily="34" charset="0"/>
                <a:cs typeface="Arial" panose="020B0604020202020204" pitchFamily="34" charset="0"/>
              </a:rPr>
              <a:t>včetně</a:t>
            </a:r>
            <a:r>
              <a:rPr lang="en-GB" altLang="cs-CZ" sz="1800" dirty="0">
                <a:solidFill>
                  <a:srgbClr val="171C8F"/>
                </a:solidFill>
                <a:latin typeface="Arial" panose="020B0604020202020204" pitchFamily="34" charset="0"/>
                <a:cs typeface="Arial" panose="020B0604020202020204" pitchFamily="34" charset="0"/>
              </a:rPr>
              <a:t> </a:t>
            </a:r>
            <a:r>
              <a:rPr lang="en-GB" altLang="cs-CZ" sz="1800" dirty="0" err="1">
                <a:solidFill>
                  <a:srgbClr val="171C8F"/>
                </a:solidFill>
                <a:latin typeface="Arial" panose="020B0604020202020204" pitchFamily="34" charset="0"/>
                <a:cs typeface="Arial" panose="020B0604020202020204" pitchFamily="34" charset="0"/>
              </a:rPr>
              <a:t>usmrcení</a:t>
            </a:r>
            <a:r>
              <a:rPr lang="en-GB" altLang="cs-CZ" sz="1800" dirty="0">
                <a:solidFill>
                  <a:srgbClr val="171C8F"/>
                </a:solidFill>
                <a:latin typeface="Arial" panose="020B0604020202020204" pitchFamily="34" charset="0"/>
                <a:cs typeface="Arial" panose="020B0604020202020204" pitchFamily="34" charset="0"/>
              </a:rPr>
              <a:t> </a:t>
            </a:r>
            <a:r>
              <a:rPr lang="en-GB" altLang="cs-CZ" sz="1800" dirty="0" err="1">
                <a:solidFill>
                  <a:srgbClr val="171C8F"/>
                </a:solidFill>
                <a:latin typeface="Arial" panose="020B0604020202020204" pitchFamily="34" charset="0"/>
                <a:cs typeface="Arial" panose="020B0604020202020204" pitchFamily="34" charset="0"/>
              </a:rPr>
              <a:t>mikroorganismů</a:t>
            </a:r>
            <a:r>
              <a:rPr lang="en-GB" altLang="cs-CZ" sz="1800" dirty="0">
                <a:solidFill>
                  <a:srgbClr val="171C8F"/>
                </a:solidFill>
                <a:latin typeface="Arial" panose="020B0604020202020204" pitchFamily="34" charset="0"/>
                <a:cs typeface="Arial" panose="020B0604020202020204" pitchFamily="34" charset="0"/>
              </a:rPr>
              <a:t> bez </a:t>
            </a:r>
            <a:r>
              <a:rPr lang="en-GB" altLang="cs-CZ" sz="1800" dirty="0" err="1">
                <a:solidFill>
                  <a:srgbClr val="171C8F"/>
                </a:solidFill>
                <a:latin typeface="Arial" panose="020B0604020202020204" pitchFamily="34" charset="0"/>
                <a:cs typeface="Arial" panose="020B0604020202020204" pitchFamily="34" charset="0"/>
              </a:rPr>
              <a:t>ohledu</a:t>
            </a:r>
            <a:r>
              <a:rPr lang="en-GB" altLang="cs-CZ" sz="1800" dirty="0">
                <a:solidFill>
                  <a:srgbClr val="171C8F"/>
                </a:solidFill>
                <a:latin typeface="Arial" panose="020B0604020202020204" pitchFamily="34" charset="0"/>
                <a:cs typeface="Arial" panose="020B0604020202020204" pitchFamily="34" charset="0"/>
              </a:rPr>
              <a:t> </a:t>
            </a:r>
            <a:r>
              <a:rPr lang="en-GB" altLang="cs-CZ" sz="1800" dirty="0" err="1">
                <a:solidFill>
                  <a:srgbClr val="171C8F"/>
                </a:solidFill>
                <a:latin typeface="Arial" panose="020B0604020202020204" pitchFamily="34" charset="0"/>
                <a:cs typeface="Arial" panose="020B0604020202020204" pitchFamily="34" charset="0"/>
              </a:rPr>
              <a:t>na</a:t>
            </a:r>
            <a:r>
              <a:rPr lang="en-GB" altLang="cs-CZ" sz="1800" dirty="0">
                <a:solidFill>
                  <a:srgbClr val="171C8F"/>
                </a:solidFill>
                <a:latin typeface="Arial" panose="020B0604020202020204" pitchFamily="34" charset="0"/>
                <a:cs typeface="Arial" panose="020B0604020202020204" pitchFamily="34" charset="0"/>
              </a:rPr>
              <a:t> </a:t>
            </a:r>
            <a:r>
              <a:rPr lang="en-GB" altLang="cs-CZ" sz="1800" dirty="0" err="1">
                <a:solidFill>
                  <a:srgbClr val="171C8F"/>
                </a:solidFill>
                <a:latin typeface="Arial" panose="020B0604020202020204" pitchFamily="34" charset="0"/>
                <a:cs typeface="Arial" panose="020B0604020202020204" pitchFamily="34" charset="0"/>
              </a:rPr>
              <a:t>stupeň</a:t>
            </a:r>
            <a:r>
              <a:rPr lang="en-GB" altLang="cs-CZ" sz="1800" dirty="0">
                <a:solidFill>
                  <a:srgbClr val="171C8F"/>
                </a:solidFill>
                <a:latin typeface="Arial" panose="020B0604020202020204" pitchFamily="34" charset="0"/>
                <a:cs typeface="Arial" panose="020B0604020202020204" pitchFamily="34" charset="0"/>
              </a:rPr>
              <a:t> </a:t>
            </a:r>
            <a:r>
              <a:rPr lang="en-GB" altLang="cs-CZ" sz="1800" dirty="0" err="1">
                <a:solidFill>
                  <a:srgbClr val="171C8F"/>
                </a:solidFill>
                <a:latin typeface="Arial" panose="020B0604020202020204" pitchFamily="34" charset="0"/>
                <a:cs typeface="Arial" panose="020B0604020202020204" pitchFamily="34" charset="0"/>
              </a:rPr>
              <a:t>snížení</a:t>
            </a:r>
            <a:r>
              <a:rPr lang="en-GB" altLang="cs-CZ" sz="1800" dirty="0">
                <a:solidFill>
                  <a:srgbClr val="171C8F"/>
                </a:solidFill>
                <a:latin typeface="Arial" panose="020B0604020202020204" pitchFamily="34" charset="0"/>
                <a:cs typeface="Arial" panose="020B0604020202020204" pitchFamily="34" charset="0"/>
              </a:rPr>
              <a:t> </a:t>
            </a:r>
            <a:r>
              <a:rPr lang="en-GB" altLang="cs-CZ" sz="1800" dirty="0" err="1">
                <a:solidFill>
                  <a:srgbClr val="171C8F"/>
                </a:solidFill>
                <a:latin typeface="Arial" panose="020B0604020202020204" pitchFamily="34" charset="0"/>
                <a:cs typeface="Arial" panose="020B0604020202020204" pitchFamily="34" charset="0"/>
              </a:rPr>
              <a:t>jejich</a:t>
            </a:r>
            <a:r>
              <a:rPr lang="en-GB" altLang="cs-CZ" sz="1800" dirty="0">
                <a:solidFill>
                  <a:srgbClr val="171C8F"/>
                </a:solidFill>
                <a:latin typeface="Arial" panose="020B0604020202020204" pitchFamily="34" charset="0"/>
                <a:cs typeface="Arial" panose="020B0604020202020204" pitchFamily="34" charset="0"/>
              </a:rPr>
              <a:t> </a:t>
            </a:r>
            <a:r>
              <a:rPr lang="en-GB" altLang="cs-CZ" sz="1800" dirty="0" err="1">
                <a:solidFill>
                  <a:srgbClr val="171C8F"/>
                </a:solidFill>
                <a:latin typeface="Arial" panose="020B0604020202020204" pitchFamily="34" charset="0"/>
                <a:cs typeface="Arial" panose="020B0604020202020204" pitchFamily="34" charset="0"/>
              </a:rPr>
              <a:t>počtu</a:t>
            </a:r>
            <a:r>
              <a:rPr lang="en-GB" altLang="cs-CZ" sz="1800" dirty="0">
                <a:solidFill>
                  <a:srgbClr val="171C8F"/>
                </a:solidFill>
                <a:latin typeface="Arial" panose="020B0604020202020204" pitchFamily="34" charset="0"/>
                <a:cs typeface="Arial" panose="020B0604020202020204" pitchFamily="34" charset="0"/>
              </a:rPr>
              <a:t>. </a:t>
            </a:r>
            <a:r>
              <a:rPr lang="en-GB" altLang="cs-CZ" sz="1800" dirty="0" err="1">
                <a:solidFill>
                  <a:srgbClr val="171C8F"/>
                </a:solidFill>
                <a:latin typeface="Arial" panose="020B0604020202020204" pitchFamily="34" charset="0"/>
                <a:cs typeface="Arial" panose="020B0604020202020204" pitchFamily="34" charset="0"/>
              </a:rPr>
              <a:t>Jde</a:t>
            </a:r>
            <a:r>
              <a:rPr lang="en-GB" altLang="cs-CZ" sz="1800" dirty="0">
                <a:solidFill>
                  <a:srgbClr val="171C8F"/>
                </a:solidFill>
                <a:latin typeface="Arial" panose="020B0604020202020204" pitchFamily="34" charset="0"/>
                <a:cs typeface="Arial" panose="020B0604020202020204" pitchFamily="34" charset="0"/>
              </a:rPr>
              <a:t> o </a:t>
            </a:r>
            <a:r>
              <a:rPr lang="en-GB" altLang="cs-CZ" sz="1800" dirty="0" err="1">
                <a:solidFill>
                  <a:srgbClr val="171C8F"/>
                </a:solidFill>
                <a:latin typeface="Arial" panose="020B0604020202020204" pitchFamily="34" charset="0"/>
                <a:cs typeface="Arial" panose="020B0604020202020204" pitchFamily="34" charset="0"/>
              </a:rPr>
              <a:t>pojem</a:t>
            </a:r>
            <a:r>
              <a:rPr lang="en-GB" altLang="cs-CZ" sz="1800" dirty="0">
                <a:solidFill>
                  <a:srgbClr val="171C8F"/>
                </a:solidFill>
                <a:latin typeface="Arial" panose="020B0604020202020204" pitchFamily="34" charset="0"/>
                <a:cs typeface="Arial" panose="020B0604020202020204" pitchFamily="34" charset="0"/>
              </a:rPr>
              <a:t> </a:t>
            </a:r>
            <a:r>
              <a:rPr lang="en-GB" altLang="cs-CZ" sz="1800" dirty="0" err="1">
                <a:solidFill>
                  <a:srgbClr val="171C8F"/>
                </a:solidFill>
                <a:latin typeface="Arial" panose="020B0604020202020204" pitchFamily="34" charset="0"/>
                <a:cs typeface="Arial" panose="020B0604020202020204" pitchFamily="34" charset="0"/>
              </a:rPr>
              <a:t>širší</a:t>
            </a:r>
            <a:r>
              <a:rPr lang="en-GB" altLang="cs-CZ" sz="1800" dirty="0">
                <a:solidFill>
                  <a:srgbClr val="171C8F"/>
                </a:solidFill>
                <a:latin typeface="Arial" panose="020B0604020202020204" pitchFamily="34" charset="0"/>
                <a:cs typeface="Arial" panose="020B0604020202020204" pitchFamily="34" charset="0"/>
              </a:rPr>
              <a:t> </a:t>
            </a:r>
            <a:r>
              <a:rPr lang="en-GB" altLang="cs-CZ" sz="1800" dirty="0" err="1">
                <a:solidFill>
                  <a:srgbClr val="171C8F"/>
                </a:solidFill>
                <a:latin typeface="Arial" panose="020B0604020202020204" pitchFamily="34" charset="0"/>
                <a:cs typeface="Arial" panose="020B0604020202020204" pitchFamily="34" charset="0"/>
              </a:rPr>
              <a:t>než</a:t>
            </a:r>
            <a:r>
              <a:rPr lang="en-GB" altLang="cs-CZ" sz="1800" dirty="0">
                <a:solidFill>
                  <a:srgbClr val="171C8F"/>
                </a:solidFill>
                <a:latin typeface="Arial" panose="020B0604020202020204" pitchFamily="34" charset="0"/>
                <a:cs typeface="Arial" panose="020B0604020202020204" pitchFamily="34" charset="0"/>
              </a:rPr>
              <a:t> </a:t>
            </a:r>
            <a:r>
              <a:rPr lang="en-GB" altLang="cs-CZ" sz="1800" dirty="0" err="1">
                <a:solidFill>
                  <a:srgbClr val="171C8F"/>
                </a:solidFill>
                <a:latin typeface="Arial" panose="020B0604020202020204" pitchFamily="34" charset="0"/>
                <a:cs typeface="Arial" panose="020B0604020202020204" pitchFamily="34" charset="0"/>
              </a:rPr>
              <a:t>dezinfekce</a:t>
            </a:r>
            <a:r>
              <a:rPr lang="en-GB" altLang="cs-CZ" sz="1800" dirty="0">
                <a:solidFill>
                  <a:srgbClr val="171C8F"/>
                </a:solidFill>
                <a:latin typeface="Arial" panose="020B0604020202020204" pitchFamily="34" charset="0"/>
                <a:cs typeface="Arial" panose="020B0604020202020204" pitchFamily="34" charset="0"/>
              </a:rPr>
              <a:t> a </a:t>
            </a:r>
            <a:r>
              <a:rPr lang="en-GB" altLang="cs-CZ" sz="1800" dirty="0" err="1">
                <a:solidFill>
                  <a:srgbClr val="171C8F"/>
                </a:solidFill>
                <a:latin typeface="Arial" panose="020B0604020202020204" pitchFamily="34" charset="0"/>
                <a:cs typeface="Arial" panose="020B0604020202020204" pitchFamily="34" charset="0"/>
              </a:rPr>
              <a:t>sterilizace</a:t>
            </a:r>
            <a:r>
              <a:rPr lang="en-GB" altLang="cs-CZ" sz="1800" dirty="0">
                <a:solidFill>
                  <a:srgbClr val="171C8F"/>
                </a:solidFill>
                <a:latin typeface="Arial" panose="020B0604020202020204" pitchFamily="34" charset="0"/>
                <a:cs typeface="Arial" panose="020B0604020202020204" pitchFamily="34" charset="0"/>
              </a:rPr>
              <a:t>.</a:t>
            </a:r>
            <a:r>
              <a:rPr lang="cs-CZ" altLang="cs-CZ" sz="1800" dirty="0">
                <a:solidFill>
                  <a:srgbClr val="171C8F"/>
                </a:solidFill>
                <a:latin typeface="Arial" panose="020B0604020202020204" pitchFamily="34" charset="0"/>
                <a:cs typeface="Arial" panose="020B0604020202020204" pitchFamily="34" charset="0"/>
              </a:rPr>
              <a:t> </a:t>
            </a:r>
            <a:r>
              <a:rPr lang="en-GB" altLang="cs-CZ" sz="1800" dirty="0">
                <a:solidFill>
                  <a:srgbClr val="171C8F"/>
                </a:solidFill>
                <a:latin typeface="Arial" panose="020B0604020202020204" pitchFamily="34" charset="0"/>
                <a:cs typeface="Arial" panose="020B0604020202020204" pitchFamily="34" charset="0"/>
              </a:rPr>
              <a:t> </a:t>
            </a:r>
            <a:r>
              <a:rPr lang="cs-CZ" altLang="cs-CZ" sz="1800" dirty="0">
                <a:solidFill>
                  <a:srgbClr val="171C8F"/>
                </a:solidFill>
                <a:latin typeface="Arial" panose="020B0604020202020204" pitchFamily="34" charset="0"/>
                <a:cs typeface="Arial" panose="020B0604020202020204" pitchFamily="34" charset="0"/>
              </a:rPr>
              <a:t>P</a:t>
            </a:r>
            <a:r>
              <a:rPr lang="en-GB" altLang="cs-CZ" sz="1800" dirty="0" err="1">
                <a:solidFill>
                  <a:srgbClr val="171C8F"/>
                </a:solidFill>
                <a:latin typeface="Arial" panose="020B0604020202020204" pitchFamily="34" charset="0"/>
                <a:cs typeface="Arial" panose="020B0604020202020204" pitchFamily="34" charset="0"/>
              </a:rPr>
              <a:t>odle</a:t>
            </a:r>
            <a:r>
              <a:rPr lang="en-GB" altLang="cs-CZ" sz="1800" dirty="0">
                <a:solidFill>
                  <a:srgbClr val="171C8F"/>
                </a:solidFill>
                <a:latin typeface="Arial" panose="020B0604020202020204" pitchFamily="34" charset="0"/>
                <a:cs typeface="Arial" panose="020B0604020202020204" pitchFamily="34" charset="0"/>
              </a:rPr>
              <a:t> </a:t>
            </a:r>
            <a:r>
              <a:rPr lang="en-GB" altLang="cs-CZ" sz="1800" dirty="0" err="1">
                <a:solidFill>
                  <a:srgbClr val="171C8F"/>
                </a:solidFill>
                <a:latin typeface="Arial" panose="020B0604020202020204" pitchFamily="34" charset="0"/>
                <a:cs typeface="Arial" panose="020B0604020202020204" pitchFamily="34" charset="0"/>
              </a:rPr>
              <a:t>výsledného</a:t>
            </a:r>
            <a:r>
              <a:rPr lang="en-GB" altLang="cs-CZ" sz="1800" dirty="0">
                <a:solidFill>
                  <a:srgbClr val="171C8F"/>
                </a:solidFill>
                <a:latin typeface="Arial" panose="020B0604020202020204" pitchFamily="34" charset="0"/>
                <a:cs typeface="Arial" panose="020B0604020202020204" pitchFamily="34" charset="0"/>
              </a:rPr>
              <a:t> </a:t>
            </a:r>
            <a:r>
              <a:rPr lang="en-GB" altLang="cs-CZ" sz="1800" dirty="0" err="1">
                <a:solidFill>
                  <a:srgbClr val="171C8F"/>
                </a:solidFill>
                <a:latin typeface="Arial" panose="020B0604020202020204" pitchFamily="34" charset="0"/>
                <a:cs typeface="Arial" panose="020B0604020202020204" pitchFamily="34" charset="0"/>
              </a:rPr>
              <a:t>stupně</a:t>
            </a:r>
            <a:r>
              <a:rPr lang="en-GB" altLang="cs-CZ" sz="1800" dirty="0">
                <a:solidFill>
                  <a:srgbClr val="171C8F"/>
                </a:solidFill>
                <a:latin typeface="Arial" panose="020B0604020202020204" pitchFamily="34" charset="0"/>
                <a:cs typeface="Arial" panose="020B0604020202020204" pitchFamily="34" charset="0"/>
              </a:rPr>
              <a:t> </a:t>
            </a:r>
            <a:r>
              <a:rPr lang="en-GB" altLang="cs-CZ" sz="1800" dirty="0" err="1">
                <a:solidFill>
                  <a:srgbClr val="171C8F"/>
                </a:solidFill>
                <a:latin typeface="Arial" panose="020B0604020202020204" pitchFamily="34" charset="0"/>
                <a:cs typeface="Arial" panose="020B0604020202020204" pitchFamily="34" charset="0"/>
              </a:rPr>
              <a:t>čistoty</a:t>
            </a:r>
            <a:r>
              <a:rPr lang="en-GB" altLang="cs-CZ" sz="1800" dirty="0">
                <a:solidFill>
                  <a:srgbClr val="171C8F"/>
                </a:solidFill>
                <a:latin typeface="Arial" panose="020B0604020202020204" pitchFamily="34" charset="0"/>
                <a:cs typeface="Arial" panose="020B0604020202020204" pitchFamily="34" charset="0"/>
              </a:rPr>
              <a:t> se </a:t>
            </a:r>
            <a:r>
              <a:rPr lang="en-GB" altLang="cs-CZ" sz="1800" dirty="0" err="1">
                <a:solidFill>
                  <a:srgbClr val="171C8F"/>
                </a:solidFill>
                <a:latin typeface="Arial" panose="020B0604020202020204" pitchFamily="34" charset="0"/>
                <a:cs typeface="Arial" panose="020B0604020202020204" pitchFamily="34" charset="0"/>
              </a:rPr>
              <a:t>dělí</a:t>
            </a:r>
            <a:r>
              <a:rPr lang="en-GB" altLang="cs-CZ" sz="1800" dirty="0">
                <a:solidFill>
                  <a:srgbClr val="171C8F"/>
                </a:solidFill>
                <a:latin typeface="Arial" panose="020B0604020202020204" pitchFamily="34" charset="0"/>
                <a:cs typeface="Arial" panose="020B0604020202020204" pitchFamily="34" charset="0"/>
              </a:rPr>
              <a:t> </a:t>
            </a:r>
            <a:r>
              <a:rPr lang="en-GB" altLang="cs-CZ" sz="1800" dirty="0" err="1">
                <a:solidFill>
                  <a:srgbClr val="171C8F"/>
                </a:solidFill>
                <a:latin typeface="Arial" panose="020B0604020202020204" pitchFamily="34" charset="0"/>
                <a:cs typeface="Arial" panose="020B0604020202020204" pitchFamily="34" charset="0"/>
              </a:rPr>
              <a:t>na</a:t>
            </a:r>
            <a:r>
              <a:rPr lang="en-GB" altLang="cs-CZ" sz="1800" dirty="0">
                <a:solidFill>
                  <a:srgbClr val="171C8F"/>
                </a:solidFill>
                <a:latin typeface="Arial" panose="020B0604020202020204" pitchFamily="34" charset="0"/>
                <a:cs typeface="Arial" panose="020B0604020202020204" pitchFamily="34" charset="0"/>
              </a:rPr>
              <a:t>:</a:t>
            </a:r>
          </a:p>
          <a:p>
            <a:pPr marL="0" indent="0">
              <a:lnSpc>
                <a:spcPct val="80000"/>
              </a:lnSpc>
              <a:spcBef>
                <a:spcPts val="600"/>
              </a:spcBef>
              <a:buClr>
                <a:srgbClr val="EEC85E"/>
              </a:buClr>
              <a:buSzPct val="70000"/>
              <a:buNone/>
              <a:tabLst>
                <a:tab pos="333375" algn="l"/>
                <a:tab pos="438150" algn="l"/>
                <a:tab pos="887413" algn="l"/>
                <a:tab pos="1336675" algn="l"/>
                <a:tab pos="1785938" algn="l"/>
                <a:tab pos="2235200" algn="l"/>
                <a:tab pos="2684463" algn="l"/>
                <a:tab pos="3133725" algn="l"/>
                <a:tab pos="3582988" algn="l"/>
                <a:tab pos="4032250" algn="l"/>
                <a:tab pos="4481513" algn="l"/>
                <a:tab pos="4930775" algn="l"/>
                <a:tab pos="5380038" algn="l"/>
                <a:tab pos="5829300" algn="l"/>
                <a:tab pos="6278563" algn="l"/>
                <a:tab pos="6727825" algn="l"/>
                <a:tab pos="7177088" algn="l"/>
                <a:tab pos="7626350" algn="l"/>
                <a:tab pos="8075613" algn="l"/>
                <a:tab pos="8524875" algn="l"/>
                <a:tab pos="8974138" algn="l"/>
              </a:tabLst>
            </a:pPr>
            <a:r>
              <a:rPr lang="cs-CZ" altLang="cs-CZ" sz="1800" dirty="0">
                <a:solidFill>
                  <a:srgbClr val="171C8F"/>
                </a:solidFill>
                <a:latin typeface="Arial" panose="020B0604020202020204" pitchFamily="34" charset="0"/>
                <a:cs typeface="Arial" panose="020B0604020202020204" pitchFamily="34" charset="0"/>
              </a:rPr>
              <a:t>                                             </a:t>
            </a:r>
            <a:r>
              <a:rPr lang="en-GB" altLang="cs-CZ" sz="1800" dirty="0" err="1">
                <a:solidFill>
                  <a:srgbClr val="171C8F"/>
                </a:solidFill>
                <a:latin typeface="Arial" panose="020B0604020202020204" pitchFamily="34" charset="0"/>
                <a:cs typeface="Arial" panose="020B0604020202020204" pitchFamily="34" charset="0"/>
              </a:rPr>
              <a:t>mechanickou</a:t>
            </a:r>
            <a:r>
              <a:rPr lang="en-GB" altLang="cs-CZ" sz="1800" dirty="0">
                <a:solidFill>
                  <a:srgbClr val="171C8F"/>
                </a:solidFill>
                <a:latin typeface="Arial" panose="020B0604020202020204" pitchFamily="34" charset="0"/>
                <a:cs typeface="Arial" panose="020B0604020202020204" pitchFamily="34" charset="0"/>
              </a:rPr>
              <a:t> </a:t>
            </a:r>
            <a:r>
              <a:rPr lang="en-GB" altLang="cs-CZ" sz="1800" dirty="0" err="1">
                <a:solidFill>
                  <a:srgbClr val="171C8F"/>
                </a:solidFill>
                <a:latin typeface="Arial" panose="020B0604020202020204" pitchFamily="34" charset="0"/>
                <a:cs typeface="Arial" panose="020B0604020202020204" pitchFamily="34" charset="0"/>
              </a:rPr>
              <a:t>očistu</a:t>
            </a:r>
            <a:endParaRPr lang="cs-CZ" altLang="cs-CZ" sz="1800" dirty="0">
              <a:solidFill>
                <a:srgbClr val="171C8F"/>
              </a:solidFill>
              <a:latin typeface="Arial" panose="020B0604020202020204" pitchFamily="34" charset="0"/>
              <a:cs typeface="Arial" panose="020B0604020202020204" pitchFamily="34" charset="0"/>
            </a:endParaRPr>
          </a:p>
          <a:p>
            <a:pPr marL="0" indent="0">
              <a:lnSpc>
                <a:spcPct val="80000"/>
              </a:lnSpc>
              <a:spcBef>
                <a:spcPts val="600"/>
              </a:spcBef>
              <a:buNone/>
              <a:tabLst>
                <a:tab pos="333375" algn="l"/>
                <a:tab pos="438150" algn="l"/>
                <a:tab pos="887413" algn="l"/>
                <a:tab pos="1336675" algn="l"/>
                <a:tab pos="1785938" algn="l"/>
                <a:tab pos="2235200" algn="l"/>
                <a:tab pos="2684463" algn="l"/>
                <a:tab pos="3133725" algn="l"/>
                <a:tab pos="3582988" algn="l"/>
                <a:tab pos="4032250" algn="l"/>
                <a:tab pos="4481513" algn="l"/>
                <a:tab pos="4930775" algn="l"/>
                <a:tab pos="5380038" algn="l"/>
                <a:tab pos="5829300" algn="l"/>
                <a:tab pos="6278563" algn="l"/>
                <a:tab pos="6727825" algn="l"/>
                <a:tab pos="7177088" algn="l"/>
                <a:tab pos="7626350" algn="l"/>
                <a:tab pos="8075613" algn="l"/>
                <a:tab pos="8524875" algn="l"/>
                <a:tab pos="8974138" algn="l"/>
              </a:tabLst>
            </a:pPr>
            <a:r>
              <a:rPr lang="en-GB" altLang="cs-CZ" sz="1800" dirty="0">
                <a:solidFill>
                  <a:srgbClr val="171C8F"/>
                </a:solidFill>
                <a:latin typeface="Arial" panose="020B0604020202020204" pitchFamily="34" charset="0"/>
                <a:cs typeface="Arial" panose="020B0604020202020204" pitchFamily="34" charset="0"/>
              </a:rPr>
              <a:t>                                             </a:t>
            </a:r>
            <a:r>
              <a:rPr lang="en-GB" altLang="cs-CZ" sz="1800" dirty="0" err="1">
                <a:solidFill>
                  <a:srgbClr val="171C8F"/>
                </a:solidFill>
                <a:latin typeface="Arial" panose="020B0604020202020204" pitchFamily="34" charset="0"/>
                <a:cs typeface="Arial" panose="020B0604020202020204" pitchFamily="34" charset="0"/>
              </a:rPr>
              <a:t>dezinfekci</a:t>
            </a:r>
            <a:r>
              <a:rPr lang="en-GB" altLang="cs-CZ" sz="1800" dirty="0">
                <a:solidFill>
                  <a:srgbClr val="171C8F"/>
                </a:solidFill>
                <a:latin typeface="Arial" panose="020B0604020202020204" pitchFamily="34" charset="0"/>
                <a:cs typeface="Arial" panose="020B0604020202020204" pitchFamily="34" charset="0"/>
              </a:rPr>
              <a:t>     </a:t>
            </a:r>
          </a:p>
          <a:p>
            <a:pPr marL="0" indent="0">
              <a:lnSpc>
                <a:spcPct val="80000"/>
              </a:lnSpc>
              <a:spcBef>
                <a:spcPts val="600"/>
              </a:spcBef>
              <a:buNone/>
              <a:tabLst>
                <a:tab pos="333375" algn="l"/>
                <a:tab pos="438150" algn="l"/>
                <a:tab pos="887413" algn="l"/>
                <a:tab pos="1336675" algn="l"/>
                <a:tab pos="1785938" algn="l"/>
                <a:tab pos="2235200" algn="l"/>
                <a:tab pos="2684463" algn="l"/>
                <a:tab pos="3133725" algn="l"/>
                <a:tab pos="3582988" algn="l"/>
                <a:tab pos="4032250" algn="l"/>
                <a:tab pos="4481513" algn="l"/>
                <a:tab pos="4930775" algn="l"/>
                <a:tab pos="5380038" algn="l"/>
                <a:tab pos="5829300" algn="l"/>
                <a:tab pos="6278563" algn="l"/>
                <a:tab pos="6727825" algn="l"/>
                <a:tab pos="7177088" algn="l"/>
                <a:tab pos="7626350" algn="l"/>
                <a:tab pos="8075613" algn="l"/>
                <a:tab pos="8524875" algn="l"/>
                <a:tab pos="8974138" algn="l"/>
              </a:tabLst>
            </a:pPr>
            <a:r>
              <a:rPr lang="en-GB" altLang="cs-CZ" sz="1800" dirty="0">
                <a:solidFill>
                  <a:srgbClr val="171C8F"/>
                </a:solidFill>
                <a:latin typeface="Arial" panose="020B0604020202020204" pitchFamily="34" charset="0"/>
                <a:cs typeface="Arial" panose="020B0604020202020204" pitchFamily="34" charset="0"/>
              </a:rPr>
              <a:t>	                                       </a:t>
            </a:r>
            <a:r>
              <a:rPr lang="cs-CZ" altLang="cs-CZ" sz="1800" dirty="0">
                <a:solidFill>
                  <a:srgbClr val="171C8F"/>
                </a:solidFill>
                <a:latin typeface="Arial" panose="020B0604020202020204" pitchFamily="34" charset="0"/>
                <a:cs typeface="Arial" panose="020B0604020202020204" pitchFamily="34" charset="0"/>
              </a:rPr>
              <a:t> s</a:t>
            </a:r>
            <a:r>
              <a:rPr lang="en-GB" altLang="cs-CZ" sz="1800" dirty="0" err="1">
                <a:solidFill>
                  <a:srgbClr val="171C8F"/>
                </a:solidFill>
                <a:latin typeface="Arial" panose="020B0604020202020204" pitchFamily="34" charset="0"/>
                <a:cs typeface="Arial" panose="020B0604020202020204" pitchFamily="34" charset="0"/>
              </a:rPr>
              <a:t>terilizaci</a:t>
            </a:r>
            <a:endParaRPr lang="cs-CZ" altLang="cs-CZ" sz="1800" dirty="0">
              <a:solidFill>
                <a:srgbClr val="171C8F"/>
              </a:solidFill>
              <a:latin typeface="Arial" panose="020B0604020202020204" pitchFamily="34" charset="0"/>
              <a:cs typeface="Arial" panose="020B0604020202020204" pitchFamily="34" charset="0"/>
            </a:endParaRPr>
          </a:p>
          <a:p>
            <a:pPr>
              <a:lnSpc>
                <a:spcPct val="80000"/>
              </a:lnSpc>
              <a:spcBef>
                <a:spcPts val="600"/>
              </a:spcBef>
              <a:buFont typeface="Wingdings" panose="05000000000000000000" pitchFamily="2" charset="2"/>
              <a:buChar char="ü"/>
              <a:tabLst>
                <a:tab pos="333375" algn="l"/>
                <a:tab pos="438150" algn="l"/>
                <a:tab pos="887413" algn="l"/>
                <a:tab pos="1336675" algn="l"/>
                <a:tab pos="1785938" algn="l"/>
                <a:tab pos="2235200" algn="l"/>
                <a:tab pos="2684463" algn="l"/>
                <a:tab pos="3133725" algn="l"/>
                <a:tab pos="3582988" algn="l"/>
                <a:tab pos="4032250" algn="l"/>
                <a:tab pos="4481513" algn="l"/>
                <a:tab pos="4930775" algn="l"/>
                <a:tab pos="5380038" algn="l"/>
                <a:tab pos="5829300" algn="l"/>
                <a:tab pos="6278563" algn="l"/>
                <a:tab pos="6727825" algn="l"/>
                <a:tab pos="7177088" algn="l"/>
                <a:tab pos="7626350" algn="l"/>
                <a:tab pos="8075613" algn="l"/>
                <a:tab pos="8524875" algn="l"/>
                <a:tab pos="8974138" algn="l"/>
              </a:tabLst>
            </a:pPr>
            <a:endParaRPr lang="cs-CZ" altLang="cs-CZ" sz="1800" dirty="0">
              <a:solidFill>
                <a:srgbClr val="171C8F"/>
              </a:solidFill>
              <a:latin typeface="Arial" panose="020B0604020202020204" pitchFamily="34" charset="0"/>
              <a:cs typeface="Arial" panose="020B0604020202020204" pitchFamily="34" charset="0"/>
            </a:endParaRPr>
          </a:p>
          <a:p>
            <a:pPr>
              <a:buFont typeface="Wingdings" panose="05000000000000000000" pitchFamily="2" charset="2"/>
              <a:buChar char="ü"/>
            </a:pPr>
            <a:endParaRPr lang="de-DE" sz="1800" dirty="0">
              <a:solidFill>
                <a:srgbClr val="171C8F"/>
              </a:solidFill>
              <a:latin typeface="Arial" panose="020B0604020202020204" pitchFamily="34" charset="0"/>
              <a:cs typeface="Arial" panose="020B0604020202020204" pitchFamily="34" charset="0"/>
            </a:endParaRPr>
          </a:p>
          <a:p>
            <a:endParaRPr lang="de-DE" dirty="0"/>
          </a:p>
        </p:txBody>
      </p:sp>
    </p:spTree>
    <p:extLst>
      <p:ext uri="{BB962C8B-B14F-4D97-AF65-F5344CB8AC3E}">
        <p14:creationId xmlns:p14="http://schemas.microsoft.com/office/powerpoint/2010/main" val="115624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266717-13BF-421C-96D1-67E50FD19B6D}"/>
              </a:ext>
            </a:extLst>
          </p:cNvPr>
          <p:cNvSpPr>
            <a:spLocks noGrp="1"/>
          </p:cNvSpPr>
          <p:nvPr>
            <p:ph type="title"/>
          </p:nvPr>
        </p:nvSpPr>
        <p:spPr/>
        <p:txBody>
          <a:bodyPr>
            <a:normAutofit/>
          </a:bodyPr>
          <a:lstStyle/>
          <a:p>
            <a:r>
              <a:rPr lang="cs-CZ" sz="3600" dirty="0">
                <a:solidFill>
                  <a:srgbClr val="171C8F"/>
                </a:solidFill>
                <a:latin typeface="Arial" panose="020B0604020202020204" pitchFamily="34" charset="0"/>
                <a:cs typeface="Arial" panose="020B0604020202020204" pitchFamily="34" charset="0"/>
              </a:rPr>
              <a:t>  Modul: sterilizace</a:t>
            </a:r>
            <a:r>
              <a:rPr lang="cs-CZ" sz="3600" dirty="0">
                <a:latin typeface="Arial" panose="020B0604020202020204" pitchFamily="34" charset="0"/>
                <a:cs typeface="Arial" panose="020B0604020202020204" pitchFamily="34" charset="0"/>
              </a:rPr>
              <a:t> </a:t>
            </a:r>
            <a:endParaRPr lang="de-DE" sz="3600" dirty="0">
              <a:latin typeface="Arial" panose="020B0604020202020204" pitchFamily="34" charset="0"/>
              <a:cs typeface="Arial" panose="020B0604020202020204" pitchFamily="34" charset="0"/>
            </a:endParaRPr>
          </a:p>
        </p:txBody>
      </p:sp>
      <p:sp>
        <p:nvSpPr>
          <p:cNvPr id="3" name="Zástupný symbol pro obsah 2">
            <a:extLst>
              <a:ext uri="{FF2B5EF4-FFF2-40B4-BE49-F238E27FC236}">
                <a16:creationId xmlns:a16="http://schemas.microsoft.com/office/drawing/2014/main" id="{A8F83464-4164-42B8-B20F-A1356A65FE17}"/>
              </a:ext>
            </a:extLst>
          </p:cNvPr>
          <p:cNvSpPr>
            <a:spLocks noGrp="1"/>
          </p:cNvSpPr>
          <p:nvPr>
            <p:ph idx="1"/>
          </p:nvPr>
        </p:nvSpPr>
        <p:spPr/>
        <p:txBody>
          <a:bodyPr>
            <a:noAutofit/>
          </a:bodyPr>
          <a:lstStyle/>
          <a:p>
            <a:r>
              <a:rPr lang="cs-CZ" sz="1800" dirty="0">
                <a:solidFill>
                  <a:srgbClr val="171C8F"/>
                </a:solidFill>
                <a:latin typeface="Arial" panose="020B0604020202020204" pitchFamily="34" charset="0"/>
                <a:cs typeface="Arial" panose="020B0604020202020204" pitchFamily="34" charset="0"/>
              </a:rPr>
              <a:t>Kontrola sterility- zásady sterilizace, nebiologické </a:t>
            </a:r>
            <a:r>
              <a:rPr lang="cs-CZ" sz="1800" dirty="0">
                <a:solidFill>
                  <a:srgbClr val="FF0000"/>
                </a:solidFill>
                <a:latin typeface="Arial" panose="020B0604020202020204" pitchFamily="34" charset="0"/>
                <a:cs typeface="Arial" panose="020B0604020202020204" pitchFamily="34" charset="0"/>
              </a:rPr>
              <a:t>testy,</a:t>
            </a:r>
            <a:r>
              <a:rPr lang="cs-CZ" sz="1800" dirty="0">
                <a:solidFill>
                  <a:srgbClr val="171C8F"/>
                </a:solidFill>
                <a:latin typeface="Arial" panose="020B0604020202020204" pitchFamily="34" charset="0"/>
                <a:cs typeface="Arial" panose="020B0604020202020204" pitchFamily="34" charset="0"/>
              </a:rPr>
              <a:t> </a:t>
            </a:r>
            <a:r>
              <a:rPr lang="cs-CZ" sz="1800" dirty="0">
                <a:solidFill>
                  <a:srgbClr val="FF0000"/>
                </a:solidFill>
                <a:latin typeface="Arial" panose="020B0604020202020204" pitchFamily="34" charset="0"/>
                <a:cs typeface="Arial" panose="020B0604020202020204" pitchFamily="34" charset="0"/>
              </a:rPr>
              <a:t>systémy sterilizačních přístrojů </a:t>
            </a:r>
            <a:r>
              <a:rPr lang="cs-CZ" sz="1800" dirty="0">
                <a:solidFill>
                  <a:srgbClr val="171C8F"/>
                </a:solidFill>
                <a:latin typeface="Arial" panose="020B0604020202020204" pitchFamily="34" charset="0"/>
                <a:cs typeface="Arial" panose="020B0604020202020204" pitchFamily="34" charset="0"/>
              </a:rPr>
              <a:t>? /biologické, nebiologické, fyzikální systémy = kontrola účinnosti, testy pak např. B.D test, CHTS apod./</a:t>
            </a:r>
          </a:p>
          <a:p>
            <a:r>
              <a:rPr lang="cs-CZ" sz="1800" dirty="0">
                <a:solidFill>
                  <a:srgbClr val="171C8F"/>
                </a:solidFill>
                <a:latin typeface="Arial" panose="020B0604020202020204" pitchFamily="34" charset="0"/>
                <a:cs typeface="Arial" panose="020B0604020202020204" pitchFamily="34" charset="0"/>
              </a:rPr>
              <a:t>Témata, začínají od konce podle vyhlášky č. 306/2012 Sb. v platném znění</a:t>
            </a:r>
          </a:p>
          <a:p>
            <a:r>
              <a:rPr lang="cs-CZ" sz="1800" dirty="0">
                <a:solidFill>
                  <a:srgbClr val="171C8F"/>
                </a:solidFill>
                <a:latin typeface="Arial" panose="020B0604020202020204" pitchFamily="34" charset="0"/>
                <a:cs typeface="Arial" panose="020B0604020202020204" pitchFamily="34" charset="0"/>
              </a:rPr>
              <a:t>Výše uvedený obsah</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nepatří</a:t>
            </a:r>
            <a:r>
              <a:rPr lang="de-DE" sz="1800" dirty="0">
                <a:solidFill>
                  <a:srgbClr val="171C8F"/>
                </a:solidFill>
                <a:latin typeface="Arial" panose="020B0604020202020204" pitchFamily="34" charset="0"/>
                <a:cs typeface="Arial" panose="020B0604020202020204" pitchFamily="34" charset="0"/>
              </a:rPr>
              <a:t> do </a:t>
            </a:r>
            <a:r>
              <a:rPr lang="de-DE" sz="1800" dirty="0" err="1">
                <a:solidFill>
                  <a:srgbClr val="171C8F"/>
                </a:solidFill>
                <a:latin typeface="Arial" panose="020B0604020202020204" pitchFamily="34" charset="0"/>
                <a:cs typeface="Arial" panose="020B0604020202020204" pitchFamily="34" charset="0"/>
              </a:rPr>
              <a:t>kontroly</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sterility</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neboť</a:t>
            </a:r>
            <a:r>
              <a:rPr lang="de-DE" sz="1800" dirty="0">
                <a:solidFill>
                  <a:srgbClr val="171C8F"/>
                </a:solidFill>
                <a:latin typeface="Arial" panose="020B0604020202020204" pitchFamily="34" charset="0"/>
                <a:cs typeface="Arial" panose="020B0604020202020204" pitchFamily="34" charset="0"/>
              </a:rPr>
              <a:t> </a:t>
            </a:r>
            <a:r>
              <a:rPr lang="cs-CZ" sz="1800" dirty="0">
                <a:solidFill>
                  <a:srgbClr val="171C8F"/>
                </a:solidFill>
                <a:latin typeface="Arial" panose="020B0604020202020204" pitchFamily="34" charset="0"/>
                <a:cs typeface="Arial" panose="020B0604020202020204" pitchFamily="34" charset="0"/>
              </a:rPr>
              <a:t>ta </a:t>
            </a:r>
            <a:r>
              <a:rPr lang="de-DE" sz="1800" dirty="0">
                <a:solidFill>
                  <a:srgbClr val="171C8F"/>
                </a:solidFill>
                <a:latin typeface="Arial" panose="020B0604020202020204" pitchFamily="34" charset="0"/>
                <a:cs typeface="Arial" panose="020B0604020202020204" pitchFamily="34" charset="0"/>
              </a:rPr>
              <a:t>se </a:t>
            </a:r>
            <a:r>
              <a:rPr lang="de-DE" sz="1800" dirty="0" err="1">
                <a:solidFill>
                  <a:srgbClr val="171C8F"/>
                </a:solidFill>
                <a:latin typeface="Arial" panose="020B0604020202020204" pitchFamily="34" charset="0"/>
                <a:cs typeface="Arial" panose="020B0604020202020204" pitchFamily="34" charset="0"/>
              </a:rPr>
              <a:t>provádí</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standardními</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mikrobiologickými</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metodami</a:t>
            </a:r>
            <a:r>
              <a:rPr lang="cs-CZ" sz="1800" dirty="0">
                <a:solidFill>
                  <a:srgbClr val="171C8F"/>
                </a:solidFill>
                <a:latin typeface="Arial" panose="020B0604020202020204" pitchFamily="34" charset="0"/>
                <a:cs typeface="Arial" panose="020B0604020202020204" pitchFamily="34" charset="0"/>
              </a:rPr>
              <a:t> za aseptických podmínek</a:t>
            </a:r>
          </a:p>
          <a:p>
            <a:endParaRPr lang="cs-CZ" sz="1800" dirty="0">
              <a:solidFill>
                <a:srgbClr val="171C8F"/>
              </a:solidFill>
              <a:latin typeface="Arial" panose="020B0604020202020204" pitchFamily="34" charset="0"/>
              <a:cs typeface="Arial" panose="020B0604020202020204" pitchFamily="34" charset="0"/>
            </a:endParaRPr>
          </a:p>
          <a:p>
            <a:r>
              <a:rPr lang="cs-CZ" sz="1800" dirty="0">
                <a:solidFill>
                  <a:srgbClr val="171C8F"/>
                </a:solidFill>
                <a:latin typeface="Arial" panose="020B0604020202020204" pitchFamily="34" charset="0"/>
                <a:cs typeface="Arial" panose="020B0604020202020204" pitchFamily="34" charset="0"/>
              </a:rPr>
              <a:t>Výsledky vzdělávání:</a:t>
            </a:r>
          </a:p>
          <a:p>
            <a:r>
              <a:rPr lang="cs-CZ" sz="1800" dirty="0">
                <a:solidFill>
                  <a:srgbClr val="171C8F"/>
                </a:solidFill>
                <a:latin typeface="Arial" panose="020B0604020202020204" pitchFamily="34" charset="0"/>
                <a:cs typeface="Arial" panose="020B0604020202020204" pitchFamily="34" charset="0"/>
              </a:rPr>
              <a:t>absolvent zná metody, způsoby sterilizace, obaly, skladování……. a vede dokumentaci sterilizace, </a:t>
            </a:r>
            <a:r>
              <a:rPr lang="de-DE" sz="1800" dirty="0">
                <a:solidFill>
                  <a:srgbClr val="FF0000"/>
                </a:solidFill>
                <a:latin typeface="Arial" panose="020B0604020202020204" pitchFamily="34" charset="0"/>
                <a:cs typeface="Arial" panose="020B0604020202020204" pitchFamily="34" charset="0"/>
              </a:rPr>
              <a:t>je </a:t>
            </a:r>
            <a:r>
              <a:rPr lang="de-DE" sz="1800" dirty="0" err="1">
                <a:solidFill>
                  <a:srgbClr val="FF0000"/>
                </a:solidFill>
                <a:latin typeface="Arial" panose="020B0604020202020204" pitchFamily="34" charset="0"/>
                <a:cs typeface="Arial" panose="020B0604020202020204" pitchFamily="34" charset="0"/>
              </a:rPr>
              <a:t>schopen</a:t>
            </a:r>
            <a:r>
              <a:rPr lang="de-DE" sz="1800" dirty="0">
                <a:solidFill>
                  <a:srgbClr val="FF0000"/>
                </a:solidFill>
                <a:latin typeface="Arial" panose="020B0604020202020204" pitchFamily="34" charset="0"/>
                <a:cs typeface="Arial" panose="020B0604020202020204" pitchFamily="34" charset="0"/>
              </a:rPr>
              <a:t> </a:t>
            </a:r>
            <a:r>
              <a:rPr lang="de-DE" sz="1800" dirty="0" err="1">
                <a:solidFill>
                  <a:srgbClr val="FF0000"/>
                </a:solidFill>
                <a:latin typeface="Arial" panose="020B0604020202020204" pitchFamily="34" charset="0"/>
                <a:cs typeface="Arial" panose="020B0604020202020204" pitchFamily="34" charset="0"/>
              </a:rPr>
              <a:t>provádět</a:t>
            </a:r>
            <a:r>
              <a:rPr lang="de-DE" sz="1800" dirty="0">
                <a:solidFill>
                  <a:srgbClr val="FF0000"/>
                </a:solidFill>
                <a:latin typeface="Arial" panose="020B0604020202020204" pitchFamily="34" charset="0"/>
                <a:cs typeface="Arial" panose="020B0604020202020204" pitchFamily="34" charset="0"/>
              </a:rPr>
              <a:t> </a:t>
            </a:r>
            <a:r>
              <a:rPr lang="de-DE" sz="1800" dirty="0" err="1">
                <a:solidFill>
                  <a:srgbClr val="FF0000"/>
                </a:solidFill>
                <a:latin typeface="Arial" panose="020B0604020202020204" pitchFamily="34" charset="0"/>
                <a:cs typeface="Arial" panose="020B0604020202020204" pitchFamily="34" charset="0"/>
              </a:rPr>
              <a:t>validaci</a:t>
            </a:r>
            <a:r>
              <a:rPr lang="de-DE" sz="1800" dirty="0">
                <a:solidFill>
                  <a:srgbClr val="FF0000"/>
                </a:solidFill>
                <a:latin typeface="Arial" panose="020B0604020202020204" pitchFamily="34" charset="0"/>
                <a:cs typeface="Arial" panose="020B0604020202020204" pitchFamily="34" charset="0"/>
              </a:rPr>
              <a:t> </a:t>
            </a:r>
            <a:r>
              <a:rPr lang="de-DE" sz="1800" dirty="0" err="1">
                <a:solidFill>
                  <a:srgbClr val="FF0000"/>
                </a:solidFill>
                <a:latin typeface="Arial" panose="020B0604020202020204" pitchFamily="34" charset="0"/>
                <a:cs typeface="Arial" panose="020B0604020202020204" pitchFamily="34" charset="0"/>
              </a:rPr>
              <a:t>sterilizačního</a:t>
            </a:r>
            <a:r>
              <a:rPr lang="de-DE" sz="1800" dirty="0">
                <a:solidFill>
                  <a:srgbClr val="FF0000"/>
                </a:solidFill>
                <a:latin typeface="Arial" panose="020B0604020202020204" pitchFamily="34" charset="0"/>
                <a:cs typeface="Arial" panose="020B0604020202020204" pitchFamily="34" charset="0"/>
              </a:rPr>
              <a:t> </a:t>
            </a:r>
            <a:r>
              <a:rPr lang="de-DE" sz="1800" dirty="0" err="1">
                <a:solidFill>
                  <a:srgbClr val="FF0000"/>
                </a:solidFill>
                <a:latin typeface="Arial" panose="020B0604020202020204" pitchFamily="34" charset="0"/>
                <a:cs typeface="Arial" panose="020B0604020202020204" pitchFamily="34" charset="0"/>
              </a:rPr>
              <a:t>procesu</a:t>
            </a:r>
            <a:r>
              <a:rPr lang="cs-CZ" sz="1800" dirty="0">
                <a:solidFill>
                  <a:srgbClr val="FF0000"/>
                </a:solidFill>
                <a:latin typeface="Arial" panose="020B0604020202020204" pitchFamily="34" charset="0"/>
                <a:cs typeface="Arial" panose="020B0604020202020204" pitchFamily="34" charset="0"/>
              </a:rPr>
              <a:t> ! </a:t>
            </a:r>
          </a:p>
          <a:p>
            <a:r>
              <a:rPr lang="cs-CZ" sz="1800" dirty="0">
                <a:solidFill>
                  <a:srgbClr val="171C8F"/>
                </a:solidFill>
                <a:latin typeface="Arial" panose="020B0604020202020204" pitchFamily="34" charset="0"/>
                <a:cs typeface="Arial" panose="020B0604020202020204" pitchFamily="34" charset="0"/>
              </a:rPr>
              <a:t>Určitě schopen není prakticky, možná teoreticky definici z vyhlášky. </a:t>
            </a:r>
          </a:p>
          <a:p>
            <a:r>
              <a:rPr lang="cs-CZ" sz="1800" dirty="0">
                <a:solidFill>
                  <a:srgbClr val="171C8F"/>
                </a:solidFill>
                <a:latin typeface="Arial" panose="020B0604020202020204" pitchFamily="34" charset="0"/>
                <a:cs typeface="Arial" panose="020B0604020202020204" pitchFamily="34" charset="0"/>
              </a:rPr>
              <a:t>Na odborných konferencích se témata validace objevovala a vysvětlovala často a výsledek ? </a:t>
            </a:r>
          </a:p>
        </p:txBody>
      </p:sp>
    </p:spTree>
    <p:extLst>
      <p:ext uri="{BB962C8B-B14F-4D97-AF65-F5344CB8AC3E}">
        <p14:creationId xmlns:p14="http://schemas.microsoft.com/office/powerpoint/2010/main" val="3423920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8511E2-9C12-427F-A8A3-CAAC41FEBF6A}"/>
              </a:ext>
            </a:extLst>
          </p:cNvPr>
          <p:cNvSpPr>
            <a:spLocks noGrp="1"/>
          </p:cNvSpPr>
          <p:nvPr>
            <p:ph type="title"/>
          </p:nvPr>
        </p:nvSpPr>
        <p:spPr/>
        <p:txBody>
          <a:bodyPr>
            <a:normAutofit/>
          </a:bodyPr>
          <a:lstStyle/>
          <a:p>
            <a:r>
              <a:rPr lang="cs-CZ" sz="3600" dirty="0">
                <a:solidFill>
                  <a:srgbClr val="171C8F"/>
                </a:solidFill>
                <a:latin typeface="Arial" panose="020B0604020202020204" pitchFamily="34" charset="0"/>
                <a:cs typeface="Arial" panose="020B0604020202020204" pitchFamily="34" charset="0"/>
              </a:rPr>
              <a:t>                          Legislativa</a:t>
            </a:r>
            <a:endParaRPr lang="de-DE" sz="3600" dirty="0">
              <a:solidFill>
                <a:srgbClr val="171C8F"/>
              </a:solidFill>
              <a:latin typeface="Arial" panose="020B0604020202020204" pitchFamily="34" charset="0"/>
              <a:cs typeface="Arial" panose="020B0604020202020204" pitchFamily="34" charset="0"/>
            </a:endParaRPr>
          </a:p>
        </p:txBody>
      </p:sp>
      <p:sp>
        <p:nvSpPr>
          <p:cNvPr id="3" name="Zástupný symbol pro obsah 2">
            <a:extLst>
              <a:ext uri="{FF2B5EF4-FFF2-40B4-BE49-F238E27FC236}">
                <a16:creationId xmlns:a16="http://schemas.microsoft.com/office/drawing/2014/main" id="{5CF42F5B-5A61-4CBB-A232-9523F1A972CB}"/>
              </a:ext>
            </a:extLst>
          </p:cNvPr>
          <p:cNvSpPr>
            <a:spLocks noGrp="1"/>
          </p:cNvSpPr>
          <p:nvPr>
            <p:ph idx="1"/>
          </p:nvPr>
        </p:nvSpPr>
        <p:spPr/>
        <p:txBody>
          <a:bodyPr/>
          <a:lstStyle/>
          <a:p>
            <a:pPr marL="0" indent="0">
              <a:buNone/>
            </a:pPr>
            <a:r>
              <a:rPr lang="cs-CZ" sz="1800" dirty="0">
                <a:solidFill>
                  <a:srgbClr val="171C8F"/>
                </a:solidFill>
                <a:latin typeface="Arial" panose="020B0604020202020204" pitchFamily="34" charset="0"/>
                <a:cs typeface="Arial" panose="020B0604020202020204" pitchFamily="34" charset="0"/>
              </a:rPr>
              <a:t>V kurzech obecný odkaz na: s</a:t>
            </a:r>
            <a:r>
              <a:rPr lang="de-DE" sz="1800" dirty="0" err="1">
                <a:solidFill>
                  <a:srgbClr val="171C8F"/>
                </a:solidFill>
                <a:latin typeface="Arial" panose="020B0604020202020204" pitchFamily="34" charset="0"/>
                <a:cs typeface="Arial" panose="020B0604020202020204" pitchFamily="34" charset="0"/>
              </a:rPr>
              <a:t>měrnice</a:t>
            </a:r>
            <a:r>
              <a:rPr lang="de-DE" sz="1800" dirty="0">
                <a:solidFill>
                  <a:srgbClr val="171C8F"/>
                </a:solidFill>
                <a:latin typeface="Arial" panose="020B0604020202020204" pitchFamily="34" charset="0"/>
                <a:cs typeface="Arial" panose="020B0604020202020204" pitchFamily="34" charset="0"/>
              </a:rPr>
              <a:t>, </a:t>
            </a:r>
            <a:r>
              <a:rPr lang="cs-CZ" sz="1800" dirty="0">
                <a:solidFill>
                  <a:srgbClr val="171C8F"/>
                </a:solidFill>
                <a:latin typeface="Arial" panose="020B0604020202020204" pitchFamily="34" charset="0"/>
                <a:cs typeface="Arial" panose="020B0604020202020204" pitchFamily="34" charset="0"/>
              </a:rPr>
              <a:t>n</a:t>
            </a:r>
            <a:r>
              <a:rPr lang="de-DE" sz="1800" dirty="0" err="1">
                <a:solidFill>
                  <a:srgbClr val="171C8F"/>
                </a:solidFill>
                <a:latin typeface="Arial" panose="020B0604020202020204" pitchFamily="34" charset="0"/>
                <a:cs typeface="Arial" panose="020B0604020202020204" pitchFamily="34" charset="0"/>
              </a:rPr>
              <a:t>ormy</a:t>
            </a:r>
            <a:r>
              <a:rPr lang="de-DE" sz="1800" dirty="0">
                <a:solidFill>
                  <a:srgbClr val="171C8F"/>
                </a:solidFill>
                <a:latin typeface="Arial" panose="020B0604020202020204" pitchFamily="34" charset="0"/>
                <a:cs typeface="Arial" panose="020B0604020202020204" pitchFamily="34" charset="0"/>
              </a:rPr>
              <a:t>, </a:t>
            </a:r>
            <a:r>
              <a:rPr lang="cs-CZ" sz="1800" dirty="0">
                <a:solidFill>
                  <a:srgbClr val="171C8F"/>
                </a:solidFill>
                <a:latin typeface="Arial" panose="020B0604020202020204" pitchFamily="34" charset="0"/>
                <a:cs typeface="Arial" panose="020B0604020202020204" pitchFamily="34" charset="0"/>
              </a:rPr>
              <a:t>v</a:t>
            </a:r>
            <a:r>
              <a:rPr lang="de-DE" sz="1800" dirty="0" err="1">
                <a:solidFill>
                  <a:srgbClr val="171C8F"/>
                </a:solidFill>
                <a:latin typeface="Arial" panose="020B0604020202020204" pitchFamily="34" charset="0"/>
                <a:cs typeface="Arial" panose="020B0604020202020204" pitchFamily="34" charset="0"/>
              </a:rPr>
              <a:t>yhlášky</a:t>
            </a:r>
            <a:r>
              <a:rPr lang="de-DE" sz="1800" dirty="0">
                <a:solidFill>
                  <a:srgbClr val="171C8F"/>
                </a:solidFill>
                <a:latin typeface="Arial" panose="020B0604020202020204" pitchFamily="34" charset="0"/>
                <a:cs typeface="Arial" panose="020B0604020202020204" pitchFamily="34" charset="0"/>
              </a:rPr>
              <a:t>, </a:t>
            </a:r>
            <a:r>
              <a:rPr lang="cs-CZ" sz="1800" dirty="0">
                <a:solidFill>
                  <a:srgbClr val="171C8F"/>
                </a:solidFill>
                <a:latin typeface="Arial" panose="020B0604020202020204" pitchFamily="34" charset="0"/>
                <a:cs typeface="Arial" panose="020B0604020202020204" pitchFamily="34" charset="0"/>
              </a:rPr>
              <a:t>m</a:t>
            </a:r>
            <a:r>
              <a:rPr lang="de-DE" sz="1800" dirty="0" err="1">
                <a:solidFill>
                  <a:srgbClr val="171C8F"/>
                </a:solidFill>
                <a:latin typeface="Arial" panose="020B0604020202020204" pitchFamily="34" charset="0"/>
                <a:cs typeface="Arial" panose="020B0604020202020204" pitchFamily="34" charset="0"/>
              </a:rPr>
              <a:t>etodická</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doporučení</a:t>
            </a:r>
            <a:r>
              <a:rPr lang="de-DE" sz="1800" dirty="0">
                <a:solidFill>
                  <a:srgbClr val="171C8F"/>
                </a:solidFill>
                <a:latin typeface="Arial" panose="020B0604020202020204" pitchFamily="34" charset="0"/>
                <a:cs typeface="Arial" panose="020B0604020202020204" pitchFamily="34" charset="0"/>
              </a:rPr>
              <a:t>, </a:t>
            </a:r>
            <a:r>
              <a:rPr lang="cs-CZ" sz="1800" dirty="0">
                <a:solidFill>
                  <a:srgbClr val="FF0000"/>
                </a:solidFill>
                <a:latin typeface="Arial" panose="020B0604020202020204" pitchFamily="34" charset="0"/>
                <a:cs typeface="Arial" panose="020B0604020202020204" pitchFamily="34" charset="0"/>
              </a:rPr>
              <a:t>d</a:t>
            </a:r>
            <a:r>
              <a:rPr lang="de-DE" sz="1800" dirty="0" err="1">
                <a:solidFill>
                  <a:srgbClr val="FF0000"/>
                </a:solidFill>
                <a:latin typeface="Arial" panose="020B0604020202020204" pitchFamily="34" charset="0"/>
                <a:cs typeface="Arial" panose="020B0604020202020204" pitchFamily="34" charset="0"/>
              </a:rPr>
              <a:t>oporučené</a:t>
            </a:r>
            <a:r>
              <a:rPr lang="de-DE" sz="1800" dirty="0">
                <a:solidFill>
                  <a:srgbClr val="FF0000"/>
                </a:solidFill>
                <a:latin typeface="Arial" panose="020B0604020202020204" pitchFamily="34" charset="0"/>
                <a:cs typeface="Arial" panose="020B0604020202020204" pitchFamily="34" charset="0"/>
              </a:rPr>
              <a:t> </a:t>
            </a:r>
            <a:r>
              <a:rPr lang="de-DE" sz="1800" dirty="0" err="1">
                <a:solidFill>
                  <a:srgbClr val="FF0000"/>
                </a:solidFill>
                <a:latin typeface="Arial" panose="020B0604020202020204" pitchFamily="34" charset="0"/>
                <a:cs typeface="Arial" panose="020B0604020202020204" pitchFamily="34" charset="0"/>
              </a:rPr>
              <a:t>postupy</a:t>
            </a:r>
            <a:r>
              <a:rPr lang="de-DE" sz="1800" dirty="0">
                <a:solidFill>
                  <a:srgbClr val="FF0000"/>
                </a:solidFill>
                <a:latin typeface="Arial" panose="020B0604020202020204" pitchFamily="34" charset="0"/>
                <a:cs typeface="Arial" panose="020B0604020202020204" pitchFamily="34" charset="0"/>
              </a:rPr>
              <a:t>,</a:t>
            </a:r>
            <a:r>
              <a:rPr lang="cs-CZ" sz="1800" dirty="0">
                <a:solidFill>
                  <a:srgbClr val="FF0000"/>
                </a:solidFill>
                <a:latin typeface="Arial" panose="020B0604020202020204" pitchFamily="34" charset="0"/>
                <a:cs typeface="Arial" panose="020B0604020202020204" pitchFamily="34" charset="0"/>
              </a:rPr>
              <a:t> „SZD ?“</a:t>
            </a:r>
          </a:p>
          <a:p>
            <a:pPr marL="0" indent="0">
              <a:buNone/>
            </a:pPr>
            <a:r>
              <a:rPr lang="cs-CZ" sz="1800" dirty="0">
                <a:solidFill>
                  <a:srgbClr val="171C8F"/>
                </a:solidFill>
                <a:latin typeface="Arial" panose="020B0604020202020204" pitchFamily="34" charset="0"/>
                <a:cs typeface="Arial" panose="020B0604020202020204" pitchFamily="34" charset="0"/>
              </a:rPr>
              <a:t>bez odkazu na </a:t>
            </a:r>
            <a:r>
              <a:rPr lang="de-DE" sz="1800" dirty="0" err="1">
                <a:solidFill>
                  <a:srgbClr val="171C8F"/>
                </a:solidFill>
                <a:latin typeface="Arial" panose="020B0604020202020204" pitchFamily="34" charset="0"/>
                <a:cs typeface="Arial" panose="020B0604020202020204" pitchFamily="34" charset="0"/>
              </a:rPr>
              <a:t>Nařízení</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vlády</a:t>
            </a:r>
            <a:r>
              <a:rPr lang="de-DE" sz="1800" dirty="0">
                <a:solidFill>
                  <a:srgbClr val="171C8F"/>
                </a:solidFill>
                <a:latin typeface="Arial" panose="020B0604020202020204" pitchFamily="34" charset="0"/>
                <a:cs typeface="Arial" panose="020B0604020202020204" pitchFamily="34" charset="0"/>
              </a:rPr>
              <a:t>, </a:t>
            </a:r>
            <a:r>
              <a:rPr lang="cs-CZ" sz="1800" dirty="0">
                <a:solidFill>
                  <a:srgbClr val="171C8F"/>
                </a:solidFill>
                <a:latin typeface="Arial" panose="020B0604020202020204" pitchFamily="34" charset="0"/>
                <a:cs typeface="Arial" panose="020B0604020202020204" pitchFamily="34" charset="0"/>
              </a:rPr>
              <a:t>zákony</a:t>
            </a:r>
          </a:p>
          <a:p>
            <a:pPr marL="0" indent="0">
              <a:buNone/>
            </a:pPr>
            <a:r>
              <a:rPr lang="cs-CZ" sz="1800" dirty="0">
                <a:solidFill>
                  <a:srgbClr val="171C8F"/>
                </a:solidFill>
                <a:latin typeface="Arial" panose="020B0604020202020204" pitchFamily="34" charset="0"/>
                <a:cs typeface="Arial" panose="020B0604020202020204" pitchFamily="34" charset="0"/>
              </a:rPr>
              <a:t>SZD /</a:t>
            </a:r>
            <a:r>
              <a:rPr lang="de-DE" sz="1800" dirty="0" err="1">
                <a:solidFill>
                  <a:srgbClr val="171C8F"/>
                </a:solidFill>
                <a:latin typeface="Arial" panose="020B0604020202020204" pitchFamily="34" charset="0"/>
                <a:cs typeface="Arial" panose="020B0604020202020204" pitchFamily="34" charset="0"/>
              </a:rPr>
              <a:t>státní</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zdravotní</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dozor</a:t>
            </a:r>
            <a:r>
              <a:rPr lang="cs-CZ" sz="1800" dirty="0">
                <a:solidFill>
                  <a:srgbClr val="171C8F"/>
                </a:solidFill>
                <a:latin typeface="Arial" panose="020B0604020202020204" pitchFamily="34" charset="0"/>
                <a:cs typeface="Arial" panose="020B0604020202020204" pitchFamily="34" charset="0"/>
              </a:rPr>
              <a:t>/</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ve</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zdravotnických</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zařízeních</a:t>
            </a:r>
            <a:r>
              <a:rPr lang="cs-CZ" sz="1800" dirty="0">
                <a:solidFill>
                  <a:srgbClr val="171C8F"/>
                </a:solidFill>
                <a:latin typeface="Arial" panose="020B0604020202020204" pitchFamily="34" charset="0"/>
                <a:cs typeface="Arial" panose="020B0604020202020204" pitchFamily="34" charset="0"/>
              </a:rPr>
              <a:t> se týká</a:t>
            </a:r>
            <a:r>
              <a:rPr lang="de-DE" sz="1800" dirty="0">
                <a:solidFill>
                  <a:srgbClr val="171C8F"/>
                </a:solidFill>
                <a:latin typeface="Arial" panose="020B0604020202020204" pitchFamily="34" charset="0"/>
                <a:cs typeface="Arial" panose="020B0604020202020204" pitchFamily="34" charset="0"/>
              </a:rPr>
              <a:t> OOVZ</a:t>
            </a:r>
            <a:r>
              <a:rPr lang="cs-CZ" sz="1800" dirty="0">
                <a:solidFill>
                  <a:srgbClr val="171C8F"/>
                </a:solidFill>
                <a:latin typeface="Arial" panose="020B0604020202020204" pitchFamily="34" charset="0"/>
                <a:cs typeface="Arial" panose="020B0604020202020204" pitchFamily="34" charset="0"/>
              </a:rPr>
              <a:t>, který </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provádí</a:t>
            </a:r>
            <a:r>
              <a:rPr lang="de-DE" sz="1800" dirty="0">
                <a:solidFill>
                  <a:srgbClr val="171C8F"/>
                </a:solidFill>
                <a:latin typeface="Arial" panose="020B0604020202020204" pitchFamily="34" charset="0"/>
                <a:cs typeface="Arial" panose="020B0604020202020204" pitchFamily="34" charset="0"/>
              </a:rPr>
              <a:t> SZD a </a:t>
            </a:r>
            <a:r>
              <a:rPr lang="de-DE" sz="1800" dirty="0" err="1">
                <a:solidFill>
                  <a:srgbClr val="171C8F"/>
                </a:solidFill>
                <a:latin typeface="Arial" panose="020B0604020202020204" pitchFamily="34" charset="0"/>
                <a:cs typeface="Arial" panose="020B0604020202020204" pitchFamily="34" charset="0"/>
              </a:rPr>
              <a:t>kontroluje</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právě</a:t>
            </a:r>
            <a:r>
              <a:rPr lang="de-DE" sz="1800" dirty="0">
                <a:solidFill>
                  <a:srgbClr val="171C8F"/>
                </a:solidFill>
                <a:latin typeface="Arial" panose="020B0604020202020204" pitchFamily="34" charset="0"/>
                <a:cs typeface="Arial" panose="020B0604020202020204" pitchFamily="34" charset="0"/>
              </a:rPr>
              <a:t> </a:t>
            </a:r>
            <a:r>
              <a:rPr lang="cs-CZ" sz="1800" dirty="0">
                <a:solidFill>
                  <a:srgbClr val="171C8F"/>
                </a:solidFill>
                <a:latin typeface="Arial" panose="020B0604020202020204" pitchFamily="34" charset="0"/>
                <a:cs typeface="Arial" panose="020B0604020202020204" pitchFamily="34" charset="0"/>
              </a:rPr>
              <a:t>správné postupy v dezinfekci a sterilizaci ve zdravotnických zařízeních</a:t>
            </a:r>
            <a:r>
              <a:rPr lang="de-DE" sz="1800" dirty="0">
                <a:solidFill>
                  <a:srgbClr val="171C8F"/>
                </a:solidFill>
                <a:latin typeface="Arial" panose="020B0604020202020204" pitchFamily="34" charset="0"/>
                <a:cs typeface="Arial" panose="020B0604020202020204" pitchFamily="34" charset="0"/>
              </a:rPr>
              <a:t>.</a:t>
            </a:r>
            <a:endParaRPr lang="cs-CZ" sz="1800" dirty="0">
              <a:solidFill>
                <a:srgbClr val="171C8F"/>
              </a:solidFill>
              <a:latin typeface="Arial" panose="020B0604020202020204" pitchFamily="34" charset="0"/>
              <a:cs typeface="Arial" panose="020B0604020202020204" pitchFamily="34" charset="0"/>
            </a:endParaRPr>
          </a:p>
          <a:p>
            <a:pPr marL="0" indent="0">
              <a:buNone/>
            </a:pPr>
            <a:r>
              <a:rPr lang="de-DE" sz="1800" dirty="0" err="1">
                <a:solidFill>
                  <a:srgbClr val="171C8F"/>
                </a:solidFill>
                <a:latin typeface="Arial" panose="020B0604020202020204" pitchFamily="34" charset="0"/>
                <a:cs typeface="Arial" panose="020B0604020202020204" pitchFamily="34" charset="0"/>
              </a:rPr>
              <a:t>právní</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aspekty</a:t>
            </a:r>
            <a:r>
              <a:rPr lang="de-DE" sz="1800" dirty="0">
                <a:solidFill>
                  <a:srgbClr val="171C8F"/>
                </a:solidFill>
                <a:latin typeface="Arial" panose="020B0604020202020204" pitchFamily="34" charset="0"/>
                <a:cs typeface="Arial" panose="020B0604020202020204" pitchFamily="34" charset="0"/>
              </a:rPr>
              <a:t> se</a:t>
            </a:r>
            <a:r>
              <a:rPr lang="cs-CZ"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řad</a:t>
            </a:r>
            <a:r>
              <a:rPr lang="cs-CZ" sz="1800" dirty="0">
                <a:solidFill>
                  <a:srgbClr val="171C8F"/>
                </a:solidFill>
                <a:latin typeface="Arial" panose="020B0604020202020204" pitchFamily="34" charset="0"/>
                <a:cs typeface="Arial" panose="020B0604020202020204" pitchFamily="34" charset="0"/>
              </a:rPr>
              <a:t>í</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podle</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významu</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směrnice</a:t>
            </a:r>
            <a:r>
              <a:rPr lang="de-DE" sz="1800" dirty="0">
                <a:solidFill>
                  <a:srgbClr val="171C8F"/>
                </a:solidFill>
                <a:latin typeface="Arial" panose="020B0604020202020204" pitchFamily="34" charset="0"/>
                <a:cs typeface="Arial" panose="020B0604020202020204" pitchFamily="34" charset="0"/>
              </a:rPr>
              <a:t> je </a:t>
            </a:r>
            <a:r>
              <a:rPr lang="de-DE" sz="1800" dirty="0" err="1">
                <a:solidFill>
                  <a:srgbClr val="171C8F"/>
                </a:solidFill>
                <a:latin typeface="Arial" panose="020B0604020202020204" pitchFamily="34" charset="0"/>
                <a:cs typeface="Arial" panose="020B0604020202020204" pitchFamily="34" charset="0"/>
              </a:rPr>
              <a:t>interní</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záležitost</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která</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akceptuje</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požadavky</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norem</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metodických</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opatření</a:t>
            </a:r>
            <a:r>
              <a:rPr lang="cs-CZ" sz="1800" dirty="0">
                <a:solidFill>
                  <a:srgbClr val="171C8F"/>
                </a:solidFill>
                <a:latin typeface="Arial" panose="020B0604020202020204" pitchFamily="34" charset="0"/>
                <a:cs typeface="Arial" panose="020B0604020202020204" pitchFamily="34" charset="0"/>
              </a:rPr>
              <a:t> a platné legislativy.</a:t>
            </a:r>
          </a:p>
          <a:p>
            <a:pPr marL="0" indent="0">
              <a:buNone/>
            </a:pPr>
            <a:r>
              <a:rPr lang="cs-CZ" sz="1800" b="1" dirty="0">
                <a:solidFill>
                  <a:srgbClr val="171C8F"/>
                </a:solidFill>
                <a:latin typeface="Arial" panose="020B0604020202020204" pitchFamily="34" charset="0"/>
                <a:cs typeface="Arial" panose="020B0604020202020204" pitchFamily="34" charset="0"/>
              </a:rPr>
              <a:t>Odkaz na l</a:t>
            </a:r>
            <a:r>
              <a:rPr lang="de-DE" sz="1800" b="1" dirty="0" err="1">
                <a:solidFill>
                  <a:srgbClr val="171C8F"/>
                </a:solidFill>
                <a:latin typeface="Arial" panose="020B0604020202020204" pitchFamily="34" charset="0"/>
                <a:cs typeface="Arial" panose="020B0604020202020204" pitchFamily="34" charset="0"/>
              </a:rPr>
              <a:t>iteratur</a:t>
            </a:r>
            <a:r>
              <a:rPr lang="cs-CZ" sz="1800" b="1" dirty="0">
                <a:solidFill>
                  <a:srgbClr val="171C8F"/>
                </a:solidFill>
                <a:latin typeface="Arial" panose="020B0604020202020204" pitchFamily="34" charset="0"/>
                <a:cs typeface="Arial" panose="020B0604020202020204" pitchFamily="34" charset="0"/>
              </a:rPr>
              <a:t>u</a:t>
            </a:r>
            <a:r>
              <a:rPr lang="de-DE" sz="1800" b="1"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Vyhláška</a:t>
            </a:r>
            <a:r>
              <a:rPr lang="de-DE" sz="1800" dirty="0">
                <a:solidFill>
                  <a:srgbClr val="171C8F"/>
                </a:solidFill>
                <a:latin typeface="Arial" panose="020B0604020202020204" pitchFamily="34" charset="0"/>
                <a:cs typeface="Arial" panose="020B0604020202020204" pitchFamily="34" charset="0"/>
              </a:rPr>
              <a:t> 306/2012 Sb., </a:t>
            </a:r>
            <a:r>
              <a:rPr lang="de-DE" sz="1800" dirty="0" err="1">
                <a:solidFill>
                  <a:srgbClr val="171C8F"/>
                </a:solidFill>
                <a:latin typeface="Arial" panose="020B0604020202020204" pitchFamily="34" charset="0"/>
                <a:cs typeface="Arial" panose="020B0604020202020204" pitchFamily="34" charset="0"/>
              </a:rPr>
              <a:t>kterou</a:t>
            </a:r>
            <a:r>
              <a:rPr lang="de-DE" sz="1800" dirty="0">
                <a:solidFill>
                  <a:srgbClr val="171C8F"/>
                </a:solidFill>
                <a:latin typeface="Arial" panose="020B0604020202020204" pitchFamily="34" charset="0"/>
                <a:cs typeface="Arial" panose="020B0604020202020204" pitchFamily="34" charset="0"/>
              </a:rPr>
              <a:t> se </a:t>
            </a:r>
            <a:r>
              <a:rPr lang="de-DE" sz="1800" dirty="0" err="1">
                <a:solidFill>
                  <a:srgbClr val="171C8F"/>
                </a:solidFill>
                <a:latin typeface="Arial" panose="020B0604020202020204" pitchFamily="34" charset="0"/>
                <a:cs typeface="Arial" panose="020B0604020202020204" pitchFamily="34" charset="0"/>
              </a:rPr>
              <a:t>upravují</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podmínky</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předcházení</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vzniku</a:t>
            </a:r>
            <a:r>
              <a:rPr lang="de-DE" sz="1800" dirty="0">
                <a:solidFill>
                  <a:srgbClr val="171C8F"/>
                </a:solidFill>
                <a:latin typeface="Arial" panose="020B0604020202020204" pitchFamily="34" charset="0"/>
                <a:cs typeface="Arial" panose="020B0604020202020204" pitchFamily="34" charset="0"/>
              </a:rPr>
              <a:t> a </a:t>
            </a:r>
            <a:r>
              <a:rPr lang="de-DE" sz="1800" dirty="0" err="1">
                <a:solidFill>
                  <a:srgbClr val="171C8F"/>
                </a:solidFill>
                <a:latin typeface="Arial" panose="020B0604020202020204" pitchFamily="34" charset="0"/>
                <a:cs typeface="Arial" panose="020B0604020202020204" pitchFamily="34" charset="0"/>
              </a:rPr>
              <a:t>šíření</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infekčních</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onemocnění</a:t>
            </a:r>
            <a:r>
              <a:rPr lang="de-DE" sz="1800" dirty="0">
                <a:solidFill>
                  <a:srgbClr val="171C8F"/>
                </a:solidFill>
                <a:latin typeface="Arial" panose="020B0604020202020204" pitchFamily="34" charset="0"/>
                <a:cs typeface="Arial" panose="020B0604020202020204" pitchFamily="34" charset="0"/>
              </a:rPr>
              <a:t> a </a:t>
            </a:r>
            <a:r>
              <a:rPr lang="de-DE" sz="1800" dirty="0" err="1">
                <a:solidFill>
                  <a:srgbClr val="171C8F"/>
                </a:solidFill>
                <a:latin typeface="Arial" panose="020B0604020202020204" pitchFamily="34" charset="0"/>
                <a:cs typeface="Arial" panose="020B0604020202020204" pitchFamily="34" charset="0"/>
              </a:rPr>
              <a:t>hygienické</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požadavky</a:t>
            </a:r>
            <a:r>
              <a:rPr lang="de-DE" sz="1800" dirty="0">
                <a:solidFill>
                  <a:srgbClr val="171C8F"/>
                </a:solidFill>
                <a:latin typeface="Arial" panose="020B0604020202020204" pitchFamily="34" charset="0"/>
                <a:cs typeface="Arial" panose="020B0604020202020204" pitchFamily="34" charset="0"/>
              </a:rPr>
              <a:t> na </a:t>
            </a:r>
            <a:r>
              <a:rPr lang="de-DE" sz="1800" dirty="0" err="1">
                <a:solidFill>
                  <a:srgbClr val="171C8F"/>
                </a:solidFill>
                <a:latin typeface="Arial" panose="020B0604020202020204" pitchFamily="34" charset="0"/>
                <a:cs typeface="Arial" panose="020B0604020202020204" pitchFamily="34" charset="0"/>
              </a:rPr>
              <a:t>provoz</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zdravotnických</a:t>
            </a:r>
            <a:r>
              <a:rPr lang="de-DE" sz="1800" dirty="0">
                <a:solidFill>
                  <a:srgbClr val="171C8F"/>
                </a:solidFill>
                <a:latin typeface="Arial" panose="020B0604020202020204" pitchFamily="34" charset="0"/>
                <a:cs typeface="Arial" panose="020B0604020202020204" pitchFamily="34" charset="0"/>
              </a:rPr>
              <a:t> </a:t>
            </a:r>
            <a:r>
              <a:rPr lang="de-DE" sz="1800" dirty="0" err="1">
                <a:solidFill>
                  <a:srgbClr val="171C8F"/>
                </a:solidFill>
                <a:latin typeface="Arial" panose="020B0604020202020204" pitchFamily="34" charset="0"/>
                <a:cs typeface="Arial" panose="020B0604020202020204" pitchFamily="34" charset="0"/>
              </a:rPr>
              <a:t>zařízení</a:t>
            </a:r>
            <a:r>
              <a:rPr lang="de-DE" sz="1800" dirty="0">
                <a:solidFill>
                  <a:srgbClr val="171C8F"/>
                </a:solidFill>
                <a:latin typeface="Arial" panose="020B0604020202020204" pitchFamily="34" charset="0"/>
                <a:cs typeface="Arial" panose="020B0604020202020204" pitchFamily="34" charset="0"/>
              </a:rPr>
              <a:t> a </a:t>
            </a:r>
            <a:r>
              <a:rPr lang="de-DE" sz="1800" dirty="0" err="1">
                <a:solidFill>
                  <a:srgbClr val="FF0000"/>
                </a:solidFill>
                <a:latin typeface="Arial" panose="020B0604020202020204" pitchFamily="34" charset="0"/>
                <a:cs typeface="Arial" panose="020B0604020202020204" pitchFamily="34" charset="0"/>
              </a:rPr>
              <a:t>ústavů</a:t>
            </a:r>
            <a:r>
              <a:rPr lang="de-DE" sz="1800" dirty="0">
                <a:solidFill>
                  <a:srgbClr val="FF0000"/>
                </a:solidFill>
                <a:latin typeface="Arial" panose="020B0604020202020204" pitchFamily="34" charset="0"/>
                <a:cs typeface="Arial" panose="020B0604020202020204" pitchFamily="34" charset="0"/>
              </a:rPr>
              <a:t> </a:t>
            </a:r>
            <a:r>
              <a:rPr lang="de-DE" sz="1800" dirty="0" err="1">
                <a:solidFill>
                  <a:srgbClr val="FF0000"/>
                </a:solidFill>
                <a:latin typeface="Arial" panose="020B0604020202020204" pitchFamily="34" charset="0"/>
                <a:cs typeface="Arial" panose="020B0604020202020204" pitchFamily="34" charset="0"/>
              </a:rPr>
              <a:t>sociální</a:t>
            </a:r>
            <a:r>
              <a:rPr lang="de-DE" sz="1800" dirty="0">
                <a:solidFill>
                  <a:srgbClr val="FF0000"/>
                </a:solidFill>
                <a:latin typeface="Arial" panose="020B0604020202020204" pitchFamily="34" charset="0"/>
                <a:cs typeface="Arial" panose="020B0604020202020204" pitchFamily="34" charset="0"/>
              </a:rPr>
              <a:t> </a:t>
            </a:r>
            <a:r>
              <a:rPr lang="de-DE" sz="1800" dirty="0" err="1">
                <a:solidFill>
                  <a:srgbClr val="FF0000"/>
                </a:solidFill>
                <a:latin typeface="Arial" panose="020B0604020202020204" pitchFamily="34" charset="0"/>
                <a:cs typeface="Arial" panose="020B0604020202020204" pitchFamily="34" charset="0"/>
              </a:rPr>
              <a:t>péče</a:t>
            </a:r>
            <a:r>
              <a:rPr lang="cs-CZ" sz="1800" dirty="0">
                <a:solidFill>
                  <a:srgbClr val="FF0000"/>
                </a:solidFill>
                <a:latin typeface="Arial" panose="020B0604020202020204" pitchFamily="34" charset="0"/>
                <a:cs typeface="Arial" panose="020B0604020202020204" pitchFamily="34" charset="0"/>
              </a:rPr>
              <a:t>!!!,</a:t>
            </a:r>
            <a:r>
              <a:rPr lang="cs-CZ" sz="1800" dirty="0">
                <a:solidFill>
                  <a:srgbClr val="171C8F"/>
                </a:solidFill>
                <a:latin typeface="Arial" panose="020B0604020202020204" pitchFamily="34" charset="0"/>
                <a:cs typeface="Arial" panose="020B0604020202020204" pitchFamily="34" charset="0"/>
              </a:rPr>
              <a:t> /vybraných zařízení sociálních služeb/.</a:t>
            </a:r>
            <a:endParaRPr lang="cs-CZ" sz="1800" dirty="0">
              <a:solidFill>
                <a:srgbClr val="FF0000"/>
              </a:solidFill>
              <a:latin typeface="Arial" panose="020B0604020202020204" pitchFamily="34" charset="0"/>
              <a:cs typeface="Arial" panose="020B0604020202020204" pitchFamily="34" charset="0"/>
            </a:endParaRPr>
          </a:p>
          <a:p>
            <a:pPr marL="0" indent="0">
              <a:buNone/>
            </a:pPr>
            <a:r>
              <a:rPr lang="cs-CZ" sz="1800" dirty="0">
                <a:solidFill>
                  <a:srgbClr val="171C8F"/>
                </a:solidFill>
                <a:latin typeface="Arial" panose="020B0604020202020204" pitchFamily="34" charset="0"/>
                <a:cs typeface="Arial" panose="020B0604020202020204" pitchFamily="34" charset="0"/>
              </a:rPr>
              <a:t>Nečteme novelizované předpisy a tyto informace předáváme dál!</a:t>
            </a:r>
          </a:p>
          <a:p>
            <a:pPr marL="0" indent="0">
              <a:buNone/>
            </a:pPr>
            <a:r>
              <a:rPr lang="de-DE" sz="1800" dirty="0">
                <a:solidFill>
                  <a:srgbClr val="171C8F"/>
                </a:solidFill>
                <a:latin typeface="Arial" panose="020B0604020202020204" pitchFamily="34" charset="0"/>
                <a:cs typeface="Arial" panose="020B0604020202020204" pitchFamily="34" charset="0"/>
              </a:rPr>
              <a:t> </a:t>
            </a:r>
          </a:p>
          <a:p>
            <a:endParaRPr lang="de-DE" dirty="0"/>
          </a:p>
        </p:txBody>
      </p:sp>
    </p:spTree>
    <p:extLst>
      <p:ext uri="{BB962C8B-B14F-4D97-AF65-F5344CB8AC3E}">
        <p14:creationId xmlns:p14="http://schemas.microsoft.com/office/powerpoint/2010/main" val="349610908"/>
      </p:ext>
    </p:extLst>
  </p:cSld>
  <p:clrMapOvr>
    <a:masterClrMapping/>
  </p:clrMapOvr>
</p:sld>
</file>

<file path=ppt/theme/theme1.xml><?xml version="1.0" encoding="utf-8"?>
<a:theme xmlns:a="http://schemas.openxmlformats.org/drawingml/2006/main" name="1_Výchozí návrh">
  <a:themeElements>
    <a:clrScheme name="Motiv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otiv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Motiv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otiv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2070</Words>
  <Application>Microsoft Office PowerPoint</Application>
  <PresentationFormat>Širokoúhlá obrazovka</PresentationFormat>
  <Paragraphs>153</Paragraphs>
  <Slides>19</Slides>
  <Notes>1</Notes>
  <HiddenSlides>1</HiddenSlides>
  <MMClips>0</MMClips>
  <ScaleCrop>false</ScaleCrop>
  <HeadingPairs>
    <vt:vector size="8" baseType="variant">
      <vt:variant>
        <vt:lpstr>Použitá písma</vt:lpstr>
      </vt:variant>
      <vt:variant>
        <vt:i4>6</vt:i4>
      </vt:variant>
      <vt:variant>
        <vt:lpstr>Motiv</vt:lpstr>
      </vt:variant>
      <vt:variant>
        <vt:i4>2</vt:i4>
      </vt:variant>
      <vt:variant>
        <vt:lpstr>Vložené servery OLE</vt:lpstr>
      </vt:variant>
      <vt:variant>
        <vt:i4>1</vt:i4>
      </vt:variant>
      <vt:variant>
        <vt:lpstr>Nadpisy snímků</vt:lpstr>
      </vt:variant>
      <vt:variant>
        <vt:i4>19</vt:i4>
      </vt:variant>
    </vt:vector>
  </HeadingPairs>
  <TitlesOfParts>
    <vt:vector size="28" baseType="lpstr">
      <vt:lpstr>Arial</vt:lpstr>
      <vt:lpstr>Arial Black</vt:lpstr>
      <vt:lpstr>Calibri</vt:lpstr>
      <vt:lpstr>Calibri Light</vt:lpstr>
      <vt:lpstr>Times New Roman</vt:lpstr>
      <vt:lpstr>Wingdings</vt:lpstr>
      <vt:lpstr>1_Výchozí návrh</vt:lpstr>
      <vt:lpstr>Motiv Office</vt:lpstr>
      <vt:lpstr>Worksheet</vt:lpstr>
      <vt:lpstr>Opakující se chyby v dezinfekci a sterilizaci žádná novela nevyřeší </vt:lpstr>
      <vt:lpstr>Legislativa</vt:lpstr>
      <vt:lpstr>                       Příčina </vt:lpstr>
      <vt:lpstr>Terminologie v dezinfekci a sterilizaci</vt:lpstr>
      <vt:lpstr>Vzdělávání zdravotnických pracovníků</vt:lpstr>
      <vt:lpstr>Pořádání kurzu dezinfekce a sterilizace Zdůvodnění a cíl</vt:lpstr>
      <vt:lpstr>     Modul: Technologie procesů</vt:lpstr>
      <vt:lpstr>  Modul: sterilizace </vt:lpstr>
      <vt:lpstr>                          Legislativa</vt:lpstr>
      <vt:lpstr>Dopady nesprávné interpretace v dezinfekci  a sterilizaci</vt:lpstr>
      <vt:lpstr>Kontrola účinnosti sterilizačních přístrojů</vt:lpstr>
      <vt:lpstr>Proces dezinfekce – otázka na svědka k ředění, k výběru, dokumentu</vt:lpstr>
      <vt:lpstr>Dezinfekce a sterilizace v číslech SZD </vt:lpstr>
      <vt:lpstr>   Porušení standardů v dezinfekci  </vt:lpstr>
      <vt:lpstr>      Porušení standardů ve   sterilizaci                 §17 odst. 1 zákona a  vyhlášky č. 306/2012 Sb., příloha č.4 </vt:lpstr>
      <vt:lpstr>Hodnota (SAL) 10–6      </vt:lpstr>
      <vt:lpstr>     Sterilizační technika a zákon č. 89/2021 Sb. </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Státní zdravotní dozor ve zdravotnických zařízeních</dc:title>
  <dc:creator>jarka zelenkova</dc:creator>
  <cp:lastModifiedBy>Kletch CZ s.r.o.</cp:lastModifiedBy>
  <cp:revision>288</cp:revision>
  <dcterms:created xsi:type="dcterms:W3CDTF">2023-09-08T13:11:21Z</dcterms:created>
  <dcterms:modified xsi:type="dcterms:W3CDTF">2024-10-01T07:28:11Z</dcterms:modified>
</cp:coreProperties>
</file>